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39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8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4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1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31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4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61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1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24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65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78E2-23E8-4F36-AE40-AA0C37A1EEC3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DEDC-BAF2-43C6-B318-118B09CB5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4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321" y="282633"/>
            <a:ext cx="10997431" cy="1868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Construire un projet de développement agricole durable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06" y="2264793"/>
            <a:ext cx="5157598" cy="3868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6488668"/>
            <a:ext cx="12119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Emmanuelle </a:t>
            </a:r>
            <a:r>
              <a:rPr lang="fr-FR" i="1" dirty="0" err="1"/>
              <a:t>Patetsos</a:t>
            </a:r>
            <a:r>
              <a:rPr lang="fr-FR" i="1" dirty="0"/>
              <a:t>/Terre et Humanisme /commission expertise Ardèche Afrique Solidaire			Mai 2021</a:t>
            </a:r>
          </a:p>
        </p:txBody>
      </p:sp>
    </p:spTree>
    <p:extLst>
      <p:ext uri="{BB962C8B-B14F-4D97-AF65-F5344CB8AC3E}">
        <p14:creationId xmlns:p14="http://schemas.microsoft.com/office/powerpoint/2010/main" val="93446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375" y="148994"/>
            <a:ext cx="10515600" cy="1325563"/>
          </a:xfrm>
        </p:spPr>
        <p:txBody>
          <a:bodyPr/>
          <a:lstStyle/>
          <a:p>
            <a:r>
              <a:rPr lang="fr-FR" u="sng" dirty="0"/>
              <a:t>Appropriation et autonomie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376" y="1288474"/>
            <a:ext cx="6759632" cy="5569526"/>
          </a:xfrm>
        </p:spPr>
        <p:txBody>
          <a:bodyPr>
            <a:normAutofit/>
          </a:bodyPr>
          <a:lstStyle/>
          <a:p>
            <a:r>
              <a:rPr lang="fr-FR" dirty="0"/>
              <a:t>Promouvoir des techniques et pratiques facilement adoptables par les paysans, </a:t>
            </a:r>
          </a:p>
          <a:p>
            <a:r>
              <a:rPr lang="fr-FR" dirty="0"/>
              <a:t>Vérifier que les moyens de production sont accessibles dans la durée: foncier, eau, semences, ressources </a:t>
            </a:r>
            <a:r>
              <a:rPr lang="fr-FR" dirty="0" err="1"/>
              <a:t>fertilitaires</a:t>
            </a:r>
            <a:r>
              <a:rPr lang="fr-FR" dirty="0"/>
              <a:t>, débouchés, </a:t>
            </a:r>
            <a:r>
              <a:rPr lang="fr-FR" dirty="0" err="1"/>
              <a:t>ect</a:t>
            </a:r>
            <a:r>
              <a:rPr lang="fr-FR" dirty="0"/>
              <a:t> </a:t>
            </a:r>
          </a:p>
          <a:p>
            <a:r>
              <a:rPr lang="fr-FR" dirty="0"/>
              <a:t>Anticiper la gestion dans la durée des investissements faits, notamment collectifs</a:t>
            </a:r>
          </a:p>
          <a:p>
            <a:r>
              <a:rPr lang="fr-FR" dirty="0"/>
              <a:t>Accompagner dans la durée: une transition agricole est longue !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 = viser l’autonomie des paysans!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4814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Cycle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931428" cy="1898477"/>
          </a:xfrm>
        </p:spPr>
        <p:txBody>
          <a:bodyPr>
            <a:normAutofit/>
          </a:bodyPr>
          <a:lstStyle/>
          <a:p>
            <a:r>
              <a:rPr lang="fr-FR" dirty="0"/>
              <a:t>Construction participative en amont</a:t>
            </a:r>
          </a:p>
          <a:p>
            <a:r>
              <a:rPr lang="fr-FR" dirty="0"/>
              <a:t>Bien planifier le projet: étape par étape, objectif par objectifs, quelles sont les activités, (qui quand ou comment, </a:t>
            </a:r>
            <a:r>
              <a:rPr lang="fr-FR" dirty="0" err="1"/>
              <a:t>ect</a:t>
            </a:r>
            <a:r>
              <a:rPr lang="fr-FR" dirty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28" y="153800"/>
            <a:ext cx="4278284" cy="3208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540" y="3654612"/>
            <a:ext cx="1040892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Intégrer le suivi accompagnement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Se fixer des indicateurs de suivi et de résultats aux étapes clés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Définir les responsabilités de chacun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Les engagements par écrit, la </a:t>
            </a:r>
            <a:r>
              <a:rPr lang="fr-FR" sz="2800" dirty="0" err="1"/>
              <a:t>co</a:t>
            </a:r>
            <a:r>
              <a:rPr lang="fr-FR" sz="2800" dirty="0"/>
              <a:t>-responsabilisation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L’évaluation finale du projet</a:t>
            </a:r>
          </a:p>
        </p:txBody>
      </p:sp>
    </p:spTree>
    <p:extLst>
      <p:ext uri="{BB962C8B-B14F-4D97-AF65-F5344CB8AC3E}">
        <p14:creationId xmlns:p14="http://schemas.microsoft.com/office/powerpoint/2010/main" val="74591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0366"/>
          </a:xfrm>
        </p:spPr>
        <p:txBody>
          <a:bodyPr/>
          <a:lstStyle/>
          <a:p>
            <a:r>
              <a:rPr lang="fr-FR" dirty="0"/>
              <a:t>Merci pour votre attention !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							À vos questions !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7145"/>
            <a:ext cx="5550131" cy="3699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59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575" y="5064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Les points clés :</a:t>
            </a:r>
            <a:br>
              <a:rPr lang="fr-FR" dirty="0"/>
            </a:br>
            <a:r>
              <a:rPr lang="fr-FR" sz="3100" i="1" dirty="0"/>
              <a:t>check </a:t>
            </a:r>
            <a:r>
              <a:rPr lang="fr-FR" sz="3100" i="1" dirty="0" err="1"/>
              <a:t>list</a:t>
            </a:r>
            <a:r>
              <a:rPr lang="fr-FR" sz="3100" i="1" dirty="0"/>
              <a:t> des éléments à vérifier, questions à se poser….</a:t>
            </a:r>
            <a:br>
              <a:rPr lang="fr-FR" sz="3100" i="1" dirty="0"/>
            </a:br>
            <a:r>
              <a:rPr lang="fr-FR" sz="3100" i="1" dirty="0"/>
              <a:t>non exhaustif et à adapter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731" y="1893395"/>
            <a:ext cx="10515600" cy="4605858"/>
          </a:xfrm>
        </p:spPr>
        <p:txBody>
          <a:bodyPr>
            <a:normAutofit/>
          </a:bodyPr>
          <a:lstStyle/>
          <a:p>
            <a:r>
              <a:rPr lang="fr-FR" dirty="0"/>
              <a:t>Le foncier</a:t>
            </a:r>
          </a:p>
          <a:p>
            <a:r>
              <a:rPr lang="fr-FR" dirty="0"/>
              <a:t>L’accès à l’eau</a:t>
            </a:r>
          </a:p>
          <a:p>
            <a:r>
              <a:rPr lang="fr-FR" dirty="0"/>
              <a:t>L’accès aux semences</a:t>
            </a:r>
          </a:p>
          <a:p>
            <a:r>
              <a:rPr lang="fr-FR" dirty="0"/>
              <a:t>La fertilisation </a:t>
            </a:r>
          </a:p>
          <a:p>
            <a:r>
              <a:rPr lang="fr-FR" dirty="0"/>
              <a:t>Les pratiques culturales</a:t>
            </a:r>
          </a:p>
          <a:p>
            <a:r>
              <a:rPr lang="fr-FR" dirty="0"/>
              <a:t>L’organisation des producteurs</a:t>
            </a:r>
          </a:p>
          <a:p>
            <a:r>
              <a:rPr lang="fr-FR" dirty="0"/>
              <a:t>Suivi et accompagnement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02531" y="1898505"/>
            <a:ext cx="6749935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La commercialisation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Gestion des revenus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Place des femmes, des jeunes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Appropriation et autonomie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Chronogramme et planification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Indicateurs de suivi, de résultats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Les engagements par écrits </a:t>
            </a:r>
          </a:p>
        </p:txBody>
      </p:sp>
    </p:spTree>
    <p:extLst>
      <p:ext uri="{BB962C8B-B14F-4D97-AF65-F5344CB8AC3E}">
        <p14:creationId xmlns:p14="http://schemas.microsoft.com/office/powerpoint/2010/main" val="214521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En amont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306" y="183393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Implication des bénéficiaires:</a:t>
            </a:r>
          </a:p>
          <a:p>
            <a:pPr lvl="1"/>
            <a:r>
              <a:rPr lang="fr-FR" dirty="0"/>
              <a:t>Construire le projet avec les bénéficiaires directs</a:t>
            </a:r>
          </a:p>
          <a:p>
            <a:pPr lvl="1"/>
            <a:r>
              <a:rPr lang="fr-FR" dirty="0"/>
              <a:t>Associer les acteurs locaux (collectivités, associations locales, ONG)</a:t>
            </a:r>
          </a:p>
          <a:p>
            <a:endParaRPr lang="fr-FR" dirty="0"/>
          </a:p>
          <a:p>
            <a:r>
              <a:rPr lang="fr-FR" dirty="0"/>
              <a:t>Dimensionner le projet </a:t>
            </a:r>
          </a:p>
          <a:p>
            <a:pPr lvl="1"/>
            <a:r>
              <a:rPr lang="fr-FR" dirty="0"/>
              <a:t>Borner le projet en fonction des besoins, des fonds disponibles, de la durée du projet</a:t>
            </a:r>
          </a:p>
          <a:p>
            <a:pPr lvl="1"/>
            <a:endParaRPr lang="fr-FR" dirty="0"/>
          </a:p>
          <a:p>
            <a:r>
              <a:rPr lang="fr-FR" dirty="0"/>
              <a:t>Inscrire le projet dans une stratégie moyen terme</a:t>
            </a:r>
          </a:p>
          <a:p>
            <a:pPr lvl="1"/>
            <a:r>
              <a:rPr lang="fr-FR" dirty="0"/>
              <a:t>Le projet est il cohérent avec la stratégie de l’association ?</a:t>
            </a:r>
          </a:p>
          <a:p>
            <a:pPr lvl="1"/>
            <a:r>
              <a:rPr lang="fr-FR" dirty="0"/>
              <a:t>Validé par le CA ?</a:t>
            </a:r>
          </a:p>
          <a:p>
            <a:pPr lvl="1"/>
            <a:r>
              <a:rPr lang="fr-FR" dirty="0"/>
              <a:t>Est-ce une opération « one </a:t>
            </a:r>
            <a:r>
              <a:rPr lang="fr-FR" dirty="0" err="1"/>
              <a:t>shot</a:t>
            </a:r>
            <a:r>
              <a:rPr lang="fr-FR" dirty="0"/>
              <a:t> » ou cela s’inscrit dans la durée?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47" y="49270"/>
            <a:ext cx="2677002" cy="36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Les facteurs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dirty="0"/>
              <a:t>Le foncier:</a:t>
            </a:r>
          </a:p>
          <a:p>
            <a:pPr lvl="2"/>
            <a:r>
              <a:rPr lang="fr-FR" dirty="0"/>
              <a:t>Vérifier les conditions d’accès: propriété, biens collectifs/individuels, </a:t>
            </a:r>
          </a:p>
          <a:p>
            <a:pPr marL="914400" lvl="2" indent="0">
              <a:buNone/>
            </a:pPr>
            <a:r>
              <a:rPr lang="fr-FR" dirty="0"/>
              <a:t>     règles traditionnelles, </a:t>
            </a:r>
            <a:r>
              <a:rPr lang="fr-FR" dirty="0" err="1"/>
              <a:t>ect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Attention aux conditions d’accès pour les femmes/pour les jeunes (peu de liberté dans les choix d’utilisation du foncier)</a:t>
            </a:r>
          </a:p>
          <a:p>
            <a:pPr lvl="2"/>
            <a:r>
              <a:rPr lang="fr-FR" dirty="0"/>
              <a:t>Quelles conditions pour garantir l’accès et les investissements faits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L’accès à l’eau:</a:t>
            </a:r>
          </a:p>
          <a:p>
            <a:pPr lvl="2"/>
            <a:r>
              <a:rPr lang="fr-FR" dirty="0"/>
              <a:t>Quelles sources d’eau disponibles: régularité de la disponibilité, volumes estimées </a:t>
            </a:r>
          </a:p>
          <a:p>
            <a:pPr lvl="2"/>
            <a:r>
              <a:rPr lang="fr-FR" dirty="0"/>
              <a:t>L’accès à l’eau conditionne les cultures , les surfaces produites et les pratiques culturales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L’accès aux semences</a:t>
            </a:r>
          </a:p>
          <a:p>
            <a:pPr lvl="2"/>
            <a:r>
              <a:rPr lang="fr-FR" dirty="0"/>
              <a:t>Privilégier les semences locales et reproductibles</a:t>
            </a:r>
          </a:p>
          <a:p>
            <a:pPr lvl="2"/>
            <a:r>
              <a:rPr lang="fr-FR" dirty="0"/>
              <a:t>Intégrer la production de semences dans le cycle de production 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22" y="91441"/>
            <a:ext cx="3386050" cy="25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Pratiques agricoles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4622" y="232756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S’inspirer des pratiques ancestrales à revisiter/adapter/améliorer</a:t>
            </a:r>
          </a:p>
          <a:p>
            <a:r>
              <a:rPr lang="fr-FR" dirty="0"/>
              <a:t>Limiter l’intégration de nouvelles pratiques (trop d’un coup) /les lisser dans le temps</a:t>
            </a:r>
          </a:p>
          <a:p>
            <a:r>
              <a:rPr lang="fr-FR" dirty="0"/>
              <a:t>Privilégier les écosystèmes diversifiés: </a:t>
            </a:r>
          </a:p>
          <a:p>
            <a:pPr lvl="1"/>
            <a:r>
              <a:rPr lang="fr-FR" dirty="0"/>
              <a:t>Polyculture (céréales– maraichage) / élevage / agroforesterie</a:t>
            </a:r>
          </a:p>
          <a:p>
            <a:pPr lvl="1"/>
            <a:r>
              <a:rPr lang="fr-FR" dirty="0"/>
              <a:t>Attention aux monocultures ou cultures de rente concurrentes </a:t>
            </a:r>
          </a:p>
          <a:p>
            <a:endParaRPr lang="fr-FR" dirty="0"/>
          </a:p>
          <a:p>
            <a:r>
              <a:rPr lang="fr-FR" dirty="0"/>
              <a:t>Fertilisation</a:t>
            </a:r>
          </a:p>
          <a:p>
            <a:pPr lvl="1"/>
            <a:r>
              <a:rPr lang="fr-FR" dirty="0"/>
              <a:t>Qualité des sols (contexte local) et précédent cultural</a:t>
            </a:r>
          </a:p>
          <a:p>
            <a:pPr lvl="1"/>
            <a:r>
              <a:rPr lang="fr-FR" dirty="0"/>
              <a:t>Fertilisation organique: compost, fumure, engrais vert, </a:t>
            </a:r>
            <a:r>
              <a:rPr lang="fr-FR" dirty="0" err="1"/>
              <a:t>ect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Identifier les ressources locales pour fertiliser les sols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16" y="61394"/>
            <a:ext cx="4028747" cy="22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Pratiques agricole (suite…)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Privilégier les techniques adaptées </a:t>
            </a:r>
          </a:p>
          <a:p>
            <a:pPr lvl="1"/>
            <a:r>
              <a:rPr lang="fr-FR" dirty="0"/>
              <a:t>au contexte local </a:t>
            </a:r>
          </a:p>
          <a:p>
            <a:pPr lvl="1"/>
            <a:r>
              <a:rPr lang="fr-FR" dirty="0"/>
              <a:t>à la capacité des producteurs:  (niveau de mécanisation, investissement faible, main d’œuvre et temps de travail adapté, </a:t>
            </a:r>
            <a:r>
              <a:rPr lang="fr-FR" dirty="0" err="1"/>
              <a:t>ect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Facilement </a:t>
            </a:r>
            <a:r>
              <a:rPr lang="fr-FR" dirty="0" err="1"/>
              <a:t>réappropriable</a:t>
            </a:r>
            <a:r>
              <a:rPr lang="fr-FR" dirty="0"/>
              <a:t> </a:t>
            </a:r>
          </a:p>
          <a:p>
            <a:r>
              <a:rPr lang="fr-FR" dirty="0"/>
              <a:t>Exemples :</a:t>
            </a:r>
          </a:p>
          <a:p>
            <a:pPr lvl="1"/>
            <a:r>
              <a:rPr lang="fr-FR" dirty="0"/>
              <a:t>Compost</a:t>
            </a:r>
          </a:p>
          <a:p>
            <a:pPr lvl="1"/>
            <a:r>
              <a:rPr lang="fr-FR" dirty="0"/>
              <a:t>Paillage</a:t>
            </a:r>
          </a:p>
          <a:p>
            <a:pPr lvl="1"/>
            <a:r>
              <a:rPr lang="fr-FR" dirty="0"/>
              <a:t>Biofertilisant </a:t>
            </a:r>
          </a:p>
          <a:p>
            <a:pPr lvl="1"/>
            <a:r>
              <a:rPr lang="fr-FR" dirty="0"/>
              <a:t>Rotation des cultures / associations culturales</a:t>
            </a:r>
          </a:p>
          <a:p>
            <a:pPr lvl="1"/>
            <a:r>
              <a:rPr lang="fr-FR" dirty="0" err="1"/>
              <a:t>Zai</a:t>
            </a:r>
            <a:r>
              <a:rPr lang="fr-FR" dirty="0"/>
              <a:t>, baissière </a:t>
            </a:r>
          </a:p>
          <a:p>
            <a:pPr lvl="1"/>
            <a:r>
              <a:rPr lang="fr-FR" dirty="0"/>
              <a:t>Haie</a:t>
            </a:r>
          </a:p>
          <a:p>
            <a:pPr lvl="1"/>
            <a:r>
              <a:rPr lang="fr-FR" dirty="0"/>
              <a:t>Cordons pierreux</a:t>
            </a:r>
          </a:p>
          <a:p>
            <a:pPr lvl="1"/>
            <a:r>
              <a:rPr lang="fr-FR" dirty="0" err="1"/>
              <a:t>Biopesticide</a:t>
            </a:r>
            <a:r>
              <a:rPr lang="fr-FR" dirty="0"/>
              <a:t> en préventif et curatif </a:t>
            </a:r>
          </a:p>
          <a:p>
            <a:pPr lvl="1"/>
            <a:r>
              <a:rPr lang="fr-FR" dirty="0"/>
              <a:t>Production de semences</a:t>
            </a:r>
          </a:p>
          <a:p>
            <a:pPr marL="914400" lvl="2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8" y="3483031"/>
            <a:ext cx="4034444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Organisation agricole locale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modèle d’organisation?</a:t>
            </a:r>
          </a:p>
          <a:p>
            <a:pPr lvl="1"/>
            <a:r>
              <a:rPr lang="fr-FR" dirty="0"/>
              <a:t>Qu’est ce qui est individuel ou collectif?</a:t>
            </a:r>
          </a:p>
          <a:p>
            <a:pPr lvl="1"/>
            <a:r>
              <a:rPr lang="fr-FR" dirty="0"/>
              <a:t>Quelle gestion/organisation pérenne des biens </a:t>
            </a:r>
          </a:p>
          <a:p>
            <a:pPr marL="457200" lvl="1" indent="0">
              <a:buNone/>
            </a:pPr>
            <a:r>
              <a:rPr lang="fr-FR" dirty="0"/>
              <a:t>     communs et des investissements faits</a:t>
            </a:r>
          </a:p>
          <a:p>
            <a:pPr lvl="1"/>
            <a:r>
              <a:rPr lang="fr-FR" dirty="0"/>
              <a:t>Quelles garanties sur les investissements?</a:t>
            </a:r>
          </a:p>
          <a:p>
            <a:pPr lvl="1"/>
            <a:endParaRPr lang="fr-FR" dirty="0"/>
          </a:p>
          <a:p>
            <a:r>
              <a:rPr lang="fr-FR" dirty="0"/>
              <a:t>Le suivi accompagnement des paysans</a:t>
            </a:r>
          </a:p>
          <a:p>
            <a:pPr lvl="1"/>
            <a:r>
              <a:rPr lang="fr-FR" dirty="0"/>
              <a:t>Présence régulière encourageante</a:t>
            </a:r>
          </a:p>
          <a:p>
            <a:pPr lvl="1"/>
            <a:r>
              <a:rPr lang="fr-FR" dirty="0"/>
              <a:t>Les conseils ponctuels aux périodes clés</a:t>
            </a:r>
          </a:p>
          <a:p>
            <a:pPr lvl="1"/>
            <a:r>
              <a:rPr lang="fr-FR" dirty="0"/>
              <a:t>Visite d’échange, visite entre pairs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24" y="274319"/>
            <a:ext cx="4311535" cy="32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Commercialisation et revenus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684" y="1800687"/>
            <a:ext cx="10515600" cy="4351338"/>
          </a:xfrm>
        </p:spPr>
        <p:txBody>
          <a:bodyPr/>
          <a:lstStyle/>
          <a:p>
            <a:r>
              <a:rPr lang="fr-FR" dirty="0"/>
              <a:t>Commercialisation :</a:t>
            </a:r>
          </a:p>
          <a:p>
            <a:pPr lvl="1"/>
            <a:r>
              <a:rPr lang="fr-FR" dirty="0"/>
              <a:t>Comment est organisé le système actuel?</a:t>
            </a:r>
          </a:p>
          <a:p>
            <a:pPr marL="457200" lvl="1" indent="0">
              <a:buNone/>
            </a:pPr>
            <a:r>
              <a:rPr lang="fr-FR" dirty="0"/>
              <a:t> Doit il évoluer? Vers quoi/comment?</a:t>
            </a:r>
          </a:p>
          <a:p>
            <a:pPr lvl="1"/>
            <a:r>
              <a:rPr lang="fr-FR" dirty="0"/>
              <a:t>Les prix: </a:t>
            </a:r>
          </a:p>
          <a:p>
            <a:pPr lvl="2"/>
            <a:r>
              <a:rPr lang="fr-FR" dirty="0"/>
              <a:t>comment sont ils fixés ?</a:t>
            </a:r>
          </a:p>
          <a:p>
            <a:pPr lvl="2"/>
            <a:r>
              <a:rPr lang="fr-FR" dirty="0"/>
              <a:t>Comment tirer la plus value vers les producteurs… circuit court, certification, organisation des producteurs, qualité, transformation, stockage &amp; conservation</a:t>
            </a:r>
          </a:p>
          <a:p>
            <a:r>
              <a:rPr lang="fr-FR" dirty="0"/>
              <a:t>Revenus :</a:t>
            </a:r>
          </a:p>
          <a:p>
            <a:pPr lvl="1"/>
            <a:r>
              <a:rPr lang="fr-FR" dirty="0"/>
              <a:t>Gestion des revenus, notamment ceux collectifs</a:t>
            </a:r>
          </a:p>
          <a:p>
            <a:pPr lvl="1"/>
            <a:r>
              <a:rPr lang="fr-FR" dirty="0"/>
              <a:t>Épargne et microcrédit</a:t>
            </a:r>
          </a:p>
          <a:p>
            <a:pPr lvl="1"/>
            <a:r>
              <a:rPr lang="fr-FR" dirty="0"/>
              <a:t>Gestion des revenus par les femmes….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77" y="432261"/>
            <a:ext cx="4067695" cy="30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6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Transmission et formation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241771" cy="2546870"/>
          </a:xfrm>
        </p:spPr>
        <p:txBody>
          <a:bodyPr>
            <a:normAutofit fontScale="92500"/>
          </a:bodyPr>
          <a:lstStyle/>
          <a:p>
            <a:r>
              <a:rPr lang="fr-FR" dirty="0"/>
              <a:t>Formations: courtes, pratiques, aux champs, sur plusieurs cycles, adaptées au calendrier cultural</a:t>
            </a:r>
          </a:p>
          <a:p>
            <a:pPr lvl="1"/>
            <a:endParaRPr lang="fr-FR" sz="1800" dirty="0"/>
          </a:p>
          <a:p>
            <a:r>
              <a:rPr lang="fr-FR" dirty="0"/>
              <a:t>Échange d’</a:t>
            </a:r>
            <a:r>
              <a:rPr lang="fr-FR" dirty="0" err="1"/>
              <a:t>experience</a:t>
            </a:r>
            <a:r>
              <a:rPr lang="fr-FR" dirty="0"/>
              <a:t>: entre agriculteurs, visite de ferme, de site de démonstration, dans des contextes similaires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71" y="1133736"/>
            <a:ext cx="4034443" cy="3025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4507432"/>
            <a:ext cx="10649989" cy="219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600" dirty="0"/>
              <a:t>Expérimentation: expérimenter sur des parcelles collectives ou individuelles, support de formation, d’échange/discussion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6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600" dirty="0"/>
              <a:t>Suivi, visite, accompagnement: entre les formations, entre les agriculteurs </a:t>
            </a:r>
          </a:p>
        </p:txBody>
      </p:sp>
    </p:spTree>
    <p:extLst>
      <p:ext uri="{BB962C8B-B14F-4D97-AF65-F5344CB8AC3E}">
        <p14:creationId xmlns:p14="http://schemas.microsoft.com/office/powerpoint/2010/main" val="347923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Grand écran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Construire un projet de développement agricole durable</vt:lpstr>
      <vt:lpstr>Les points clés : check list des éléments à vérifier, questions à se poser…. non exhaustif et à adapter  </vt:lpstr>
      <vt:lpstr>En amont du projet</vt:lpstr>
      <vt:lpstr>Les facteurs de production</vt:lpstr>
      <vt:lpstr>Pratiques agricoles</vt:lpstr>
      <vt:lpstr>Pratiques agricole (suite…)</vt:lpstr>
      <vt:lpstr>Organisation agricole locale</vt:lpstr>
      <vt:lpstr>Commercialisation et revenus</vt:lpstr>
      <vt:lpstr>Transmission et formation  </vt:lpstr>
      <vt:lpstr>Appropriation et autonomie</vt:lpstr>
      <vt:lpstr>Cycle de projet</vt:lpstr>
      <vt:lpstr>Merci pour votre attention !             À vos questions 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un projet de développement agricole</dc:title>
  <dc:creator>Emmanuelle P.</dc:creator>
  <cp:lastModifiedBy>bernard platz</cp:lastModifiedBy>
  <cp:revision>18</cp:revision>
  <dcterms:created xsi:type="dcterms:W3CDTF">2021-02-17T15:27:28Z</dcterms:created>
  <dcterms:modified xsi:type="dcterms:W3CDTF">2021-06-17T07:23:02Z</dcterms:modified>
</cp:coreProperties>
</file>