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310" r:id="rId4"/>
    <p:sldId id="269" r:id="rId5"/>
    <p:sldId id="264" r:id="rId6"/>
    <p:sldId id="263" r:id="rId7"/>
    <p:sldId id="258" r:id="rId8"/>
    <p:sldId id="272" r:id="rId9"/>
    <p:sldId id="435" r:id="rId10"/>
    <p:sldId id="331" r:id="rId11"/>
    <p:sldId id="438" r:id="rId12"/>
    <p:sldId id="333" r:id="rId13"/>
    <p:sldId id="442" r:id="rId14"/>
    <p:sldId id="334" r:id="rId15"/>
    <p:sldId id="335" r:id="rId16"/>
    <p:sldId id="336" r:id="rId17"/>
    <p:sldId id="337" r:id="rId18"/>
    <p:sldId id="338" r:id="rId19"/>
    <p:sldId id="339" r:id="rId20"/>
    <p:sldId id="439" r:id="rId21"/>
    <p:sldId id="440" r:id="rId22"/>
    <p:sldId id="317" r:id="rId23"/>
    <p:sldId id="321" r:id="rId24"/>
    <p:sldId id="273" r:id="rId25"/>
    <p:sldId id="441" r:id="rId26"/>
    <p:sldId id="444" r:id="rId27"/>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043"/>
    <a:srgbClr val="6ED0F7"/>
    <a:srgbClr val="D6882A"/>
    <a:srgbClr val="FF6600"/>
    <a:srgbClr val="0A92A3"/>
    <a:srgbClr val="F06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07" autoAdjust="0"/>
  </p:normalViewPr>
  <p:slideViewPr>
    <p:cSldViewPr>
      <p:cViewPr>
        <p:scale>
          <a:sx n="65" d="100"/>
          <a:sy n="65" d="100"/>
        </p:scale>
        <p:origin x="1954" y="1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FB6B3-F382-4D2A-AAFE-3822C9342DD0}" type="doc">
      <dgm:prSet loTypeId="urn:microsoft.com/office/officeart/2005/8/layout/cycle3" loCatId="cycle" qsTypeId="urn:microsoft.com/office/officeart/2005/8/quickstyle/simple5" qsCatId="simple" csTypeId="urn:microsoft.com/office/officeart/2005/8/colors/colorful1" csCatId="colorful" phldr="1"/>
      <dgm:spPr/>
      <dgm:t>
        <a:bodyPr/>
        <a:lstStyle/>
        <a:p>
          <a:endParaRPr lang="fr-FR"/>
        </a:p>
      </dgm:t>
    </dgm:pt>
    <dgm:pt modelId="{FBF985D9-FA92-48EB-8CF5-6A1EFE27884A}">
      <dgm:prSet phldrT="[Texte]" custT="1"/>
      <dgm:spPr/>
      <dgm:t>
        <a:bodyPr/>
        <a:lstStyle/>
        <a:p>
          <a:r>
            <a:rPr lang="fr-FR" sz="1800" dirty="0">
              <a:latin typeface="Source Sans Pro" pitchFamily="34" charset="0"/>
            </a:rPr>
            <a:t>Identification/ Formulation</a:t>
          </a:r>
        </a:p>
      </dgm:t>
    </dgm:pt>
    <dgm:pt modelId="{4DB5C132-8072-4032-B620-C0039221AA51}" type="parTrans" cxnId="{0811477B-BE19-4FB2-9F56-6AC9E356D9F3}">
      <dgm:prSet/>
      <dgm:spPr/>
      <dgm:t>
        <a:bodyPr/>
        <a:lstStyle/>
        <a:p>
          <a:endParaRPr lang="fr-FR" sz="1800">
            <a:latin typeface="Calibri" pitchFamily="34" charset="0"/>
          </a:endParaRPr>
        </a:p>
      </dgm:t>
    </dgm:pt>
    <dgm:pt modelId="{2041C9B8-3395-42A1-98AD-8A474F6FB36E}" type="sibTrans" cxnId="{0811477B-BE19-4FB2-9F56-6AC9E356D9F3}">
      <dgm:prSet/>
      <dgm:spPr/>
      <dgm:t>
        <a:bodyPr/>
        <a:lstStyle/>
        <a:p>
          <a:endParaRPr lang="fr-FR" sz="1800">
            <a:latin typeface="Calibri" pitchFamily="34" charset="0"/>
          </a:endParaRPr>
        </a:p>
      </dgm:t>
    </dgm:pt>
    <dgm:pt modelId="{5F1DE55A-D0CB-41F4-9710-37B4A79EBE79}">
      <dgm:prSet phldrT="[Texte]" custT="1"/>
      <dgm:spPr/>
      <dgm:t>
        <a:bodyPr/>
        <a:lstStyle/>
        <a:p>
          <a:r>
            <a:rPr lang="fr-FR" sz="1800" dirty="0">
              <a:latin typeface="Calibri" pitchFamily="34" charset="0"/>
            </a:rPr>
            <a:t>Montage / Budgétisation</a:t>
          </a:r>
        </a:p>
      </dgm:t>
    </dgm:pt>
    <dgm:pt modelId="{CE90D39E-7CE0-4C91-8FAC-EED39EBA3C35}" type="parTrans" cxnId="{6FFAE4AC-FE5A-4577-93E2-637E944C4A60}">
      <dgm:prSet/>
      <dgm:spPr/>
      <dgm:t>
        <a:bodyPr/>
        <a:lstStyle/>
        <a:p>
          <a:endParaRPr lang="fr-FR" sz="1800">
            <a:latin typeface="Calibri" pitchFamily="34" charset="0"/>
          </a:endParaRPr>
        </a:p>
      </dgm:t>
    </dgm:pt>
    <dgm:pt modelId="{FA5CD0BF-FD06-4ED7-8C40-55E7F5BE55B6}" type="sibTrans" cxnId="{6FFAE4AC-FE5A-4577-93E2-637E944C4A60}">
      <dgm:prSet/>
      <dgm:spPr/>
      <dgm:t>
        <a:bodyPr/>
        <a:lstStyle/>
        <a:p>
          <a:endParaRPr lang="fr-FR" sz="1800">
            <a:latin typeface="Calibri" pitchFamily="34" charset="0"/>
          </a:endParaRPr>
        </a:p>
      </dgm:t>
    </dgm:pt>
    <dgm:pt modelId="{9E65C773-8E8B-4E98-8D56-C16BD1AFF05A}">
      <dgm:prSet phldrT="[Texte]" custT="1"/>
      <dgm:spPr/>
      <dgm:t>
        <a:bodyPr/>
        <a:lstStyle/>
        <a:p>
          <a:r>
            <a:rPr lang="fr-FR" sz="1800" dirty="0">
              <a:latin typeface="Calibri" pitchFamily="34" charset="0"/>
            </a:rPr>
            <a:t>Recherche de Financement</a:t>
          </a:r>
        </a:p>
      </dgm:t>
    </dgm:pt>
    <dgm:pt modelId="{C2FD2CA1-8D0F-4593-A87F-D24E5297162B}" type="parTrans" cxnId="{BE92E7E6-1EF4-48B1-9D87-1190FAAE2740}">
      <dgm:prSet/>
      <dgm:spPr/>
      <dgm:t>
        <a:bodyPr/>
        <a:lstStyle/>
        <a:p>
          <a:endParaRPr lang="fr-FR" sz="1800">
            <a:latin typeface="Calibri" pitchFamily="34" charset="0"/>
          </a:endParaRPr>
        </a:p>
      </dgm:t>
    </dgm:pt>
    <dgm:pt modelId="{1ACFE6F1-3260-4A30-8D88-9358CB6ED565}" type="sibTrans" cxnId="{BE92E7E6-1EF4-48B1-9D87-1190FAAE2740}">
      <dgm:prSet/>
      <dgm:spPr/>
      <dgm:t>
        <a:bodyPr/>
        <a:lstStyle/>
        <a:p>
          <a:endParaRPr lang="fr-FR" sz="1800">
            <a:latin typeface="Calibri" pitchFamily="34" charset="0"/>
          </a:endParaRPr>
        </a:p>
      </dgm:t>
    </dgm:pt>
    <dgm:pt modelId="{B7644911-A1E5-4915-8DB2-B255B450B742}">
      <dgm:prSet phldrT="[Texte]" custT="1"/>
      <dgm:spPr/>
      <dgm:t>
        <a:bodyPr/>
        <a:lstStyle/>
        <a:p>
          <a:r>
            <a:rPr lang="fr-FR" sz="1800" dirty="0">
              <a:latin typeface="Calibri" pitchFamily="34" charset="0"/>
            </a:rPr>
            <a:t>Mise en œuvre</a:t>
          </a:r>
        </a:p>
      </dgm:t>
    </dgm:pt>
    <dgm:pt modelId="{9F737A0A-9FF6-4DBF-A79A-B477345E40EC}" type="parTrans" cxnId="{119FC54C-5027-4EDD-8192-7BCBD621CF93}">
      <dgm:prSet/>
      <dgm:spPr/>
      <dgm:t>
        <a:bodyPr/>
        <a:lstStyle/>
        <a:p>
          <a:endParaRPr lang="fr-FR" sz="1800">
            <a:latin typeface="Calibri" pitchFamily="34" charset="0"/>
          </a:endParaRPr>
        </a:p>
      </dgm:t>
    </dgm:pt>
    <dgm:pt modelId="{28B9B130-60FE-4794-A048-151F4ED6C20A}" type="sibTrans" cxnId="{119FC54C-5027-4EDD-8192-7BCBD621CF93}">
      <dgm:prSet/>
      <dgm:spPr/>
      <dgm:t>
        <a:bodyPr/>
        <a:lstStyle/>
        <a:p>
          <a:endParaRPr lang="fr-FR" sz="1800">
            <a:latin typeface="Calibri" pitchFamily="34" charset="0"/>
          </a:endParaRPr>
        </a:p>
      </dgm:t>
    </dgm:pt>
    <dgm:pt modelId="{19C7B15F-B680-46C7-8289-1B95E6CD33BD}">
      <dgm:prSet phldrT="[Texte]" custT="1"/>
      <dgm:spPr/>
      <dgm:t>
        <a:bodyPr/>
        <a:lstStyle/>
        <a:p>
          <a:r>
            <a:rPr lang="fr-FR" sz="1800" dirty="0">
              <a:latin typeface="Calibri" pitchFamily="34" charset="0"/>
            </a:rPr>
            <a:t>Evaluation</a:t>
          </a:r>
        </a:p>
      </dgm:t>
    </dgm:pt>
    <dgm:pt modelId="{38EC5165-7D39-4B9C-908A-6E8784A1E8CD}" type="parTrans" cxnId="{B46A2FC9-0942-4769-8870-174FFB46012F}">
      <dgm:prSet/>
      <dgm:spPr/>
      <dgm:t>
        <a:bodyPr/>
        <a:lstStyle/>
        <a:p>
          <a:endParaRPr lang="fr-FR" sz="1800">
            <a:latin typeface="Calibri" pitchFamily="34" charset="0"/>
          </a:endParaRPr>
        </a:p>
      </dgm:t>
    </dgm:pt>
    <dgm:pt modelId="{81E03E6F-2174-44CB-BD49-F7396FF790DA}" type="sibTrans" cxnId="{B46A2FC9-0942-4769-8870-174FFB46012F}">
      <dgm:prSet/>
      <dgm:spPr/>
      <dgm:t>
        <a:bodyPr/>
        <a:lstStyle/>
        <a:p>
          <a:endParaRPr lang="fr-FR" sz="1800">
            <a:latin typeface="Calibri" pitchFamily="34" charset="0"/>
          </a:endParaRPr>
        </a:p>
      </dgm:t>
    </dgm:pt>
    <dgm:pt modelId="{7AA752F3-36C3-4E65-8454-F94EAE28E0EB}" type="pres">
      <dgm:prSet presAssocID="{FA4FB6B3-F382-4D2A-AAFE-3822C9342DD0}" presName="Name0" presStyleCnt="0">
        <dgm:presLayoutVars>
          <dgm:dir/>
          <dgm:resizeHandles val="exact"/>
        </dgm:presLayoutVars>
      </dgm:prSet>
      <dgm:spPr/>
    </dgm:pt>
    <dgm:pt modelId="{B9089A1A-3F49-4F9E-8246-3DAF25A42897}" type="pres">
      <dgm:prSet presAssocID="{FA4FB6B3-F382-4D2A-AAFE-3822C9342DD0}" presName="cycle" presStyleCnt="0"/>
      <dgm:spPr/>
    </dgm:pt>
    <dgm:pt modelId="{109F00DB-4245-4F3E-A70D-737AD862E80D}" type="pres">
      <dgm:prSet presAssocID="{FBF985D9-FA92-48EB-8CF5-6A1EFE27884A}" presName="nodeFirstNode" presStyleLbl="node1" presStyleIdx="0" presStyleCnt="5" custScaleX="120837" custRadScaleRad="107568" custRadScaleInc="33951">
        <dgm:presLayoutVars>
          <dgm:bulletEnabled val="1"/>
        </dgm:presLayoutVars>
      </dgm:prSet>
      <dgm:spPr/>
    </dgm:pt>
    <dgm:pt modelId="{57CFE391-9BCA-4C5E-91DF-BD1519D80B12}" type="pres">
      <dgm:prSet presAssocID="{2041C9B8-3395-42A1-98AD-8A474F6FB36E}" presName="sibTransFirstNode" presStyleLbl="bgShp" presStyleIdx="0" presStyleCnt="1" custAng="426906" custScaleX="141174" custLinFactNeighborX="2021" custLinFactNeighborY="7270"/>
      <dgm:spPr/>
    </dgm:pt>
    <dgm:pt modelId="{99FC25DC-D350-4314-917B-7CA0B96314E5}" type="pres">
      <dgm:prSet presAssocID="{5F1DE55A-D0CB-41F4-9710-37B4A79EBE79}" presName="nodeFollowingNodes" presStyleLbl="node1" presStyleIdx="1" presStyleCnt="5" custScaleX="122849" custRadScaleRad="139536" custRadScaleInc="13276">
        <dgm:presLayoutVars>
          <dgm:bulletEnabled val="1"/>
        </dgm:presLayoutVars>
      </dgm:prSet>
      <dgm:spPr/>
    </dgm:pt>
    <dgm:pt modelId="{D928F8B4-76FE-4791-9EB9-7ACD4E2E3CFC}" type="pres">
      <dgm:prSet presAssocID="{9E65C773-8E8B-4E98-8D56-C16BD1AFF05A}" presName="nodeFollowingNodes" presStyleLbl="node1" presStyleIdx="2" presStyleCnt="5" custScaleX="122008" custRadScaleRad="142009" custRadScaleInc="-34188">
        <dgm:presLayoutVars>
          <dgm:bulletEnabled val="1"/>
        </dgm:presLayoutVars>
      </dgm:prSet>
      <dgm:spPr/>
    </dgm:pt>
    <dgm:pt modelId="{E870A857-BFA9-4582-A8F5-5D8A75F69BD6}" type="pres">
      <dgm:prSet presAssocID="{B7644911-A1E5-4915-8DB2-B255B450B742}" presName="nodeFollowingNodes" presStyleLbl="node1" presStyleIdx="3" presStyleCnt="5" custScaleX="146010" custRadScaleRad="105475" custRadScaleInc="10040">
        <dgm:presLayoutVars>
          <dgm:bulletEnabled val="1"/>
        </dgm:presLayoutVars>
      </dgm:prSet>
      <dgm:spPr/>
    </dgm:pt>
    <dgm:pt modelId="{3EA90B71-E886-4EE2-9E54-4A383A8C6EB2}" type="pres">
      <dgm:prSet presAssocID="{19C7B15F-B680-46C7-8289-1B95E6CD33BD}" presName="nodeFollowingNodes" presStyleLbl="node1" presStyleIdx="4" presStyleCnt="5" custScaleX="133227" custRadScaleRad="97764" custRadScaleInc="8454">
        <dgm:presLayoutVars>
          <dgm:bulletEnabled val="1"/>
        </dgm:presLayoutVars>
      </dgm:prSet>
      <dgm:spPr/>
    </dgm:pt>
  </dgm:ptLst>
  <dgm:cxnLst>
    <dgm:cxn modelId="{76C9B411-21EA-4B3A-AAD2-239EFE4CD5D4}" type="presOf" srcId="{5F1DE55A-D0CB-41F4-9710-37B4A79EBE79}" destId="{99FC25DC-D350-4314-917B-7CA0B96314E5}" srcOrd="0" destOrd="0" presId="urn:microsoft.com/office/officeart/2005/8/layout/cycle3"/>
    <dgm:cxn modelId="{23F1A560-3304-401D-A538-F483D6202E8C}" type="presOf" srcId="{9E65C773-8E8B-4E98-8D56-C16BD1AFF05A}" destId="{D928F8B4-76FE-4791-9EB9-7ACD4E2E3CFC}" srcOrd="0" destOrd="0" presId="urn:microsoft.com/office/officeart/2005/8/layout/cycle3"/>
    <dgm:cxn modelId="{63B9F749-F2B0-4426-BDEC-69723D5F138C}" type="presOf" srcId="{FBF985D9-FA92-48EB-8CF5-6A1EFE27884A}" destId="{109F00DB-4245-4F3E-A70D-737AD862E80D}" srcOrd="0" destOrd="0" presId="urn:microsoft.com/office/officeart/2005/8/layout/cycle3"/>
    <dgm:cxn modelId="{119FC54C-5027-4EDD-8192-7BCBD621CF93}" srcId="{FA4FB6B3-F382-4D2A-AAFE-3822C9342DD0}" destId="{B7644911-A1E5-4915-8DB2-B255B450B742}" srcOrd="3" destOrd="0" parTransId="{9F737A0A-9FF6-4DBF-A79A-B477345E40EC}" sibTransId="{28B9B130-60FE-4794-A048-151F4ED6C20A}"/>
    <dgm:cxn modelId="{9F5B0055-2622-4ED6-BA3F-1676C40BBBED}" type="presOf" srcId="{B7644911-A1E5-4915-8DB2-B255B450B742}" destId="{E870A857-BFA9-4582-A8F5-5D8A75F69BD6}" srcOrd="0" destOrd="0" presId="urn:microsoft.com/office/officeart/2005/8/layout/cycle3"/>
    <dgm:cxn modelId="{0811477B-BE19-4FB2-9F56-6AC9E356D9F3}" srcId="{FA4FB6B3-F382-4D2A-AAFE-3822C9342DD0}" destId="{FBF985D9-FA92-48EB-8CF5-6A1EFE27884A}" srcOrd="0" destOrd="0" parTransId="{4DB5C132-8072-4032-B620-C0039221AA51}" sibTransId="{2041C9B8-3395-42A1-98AD-8A474F6FB36E}"/>
    <dgm:cxn modelId="{71E9D289-35C0-4EB0-86F5-8B070B2EC322}" type="presOf" srcId="{FA4FB6B3-F382-4D2A-AAFE-3822C9342DD0}" destId="{7AA752F3-36C3-4E65-8454-F94EAE28E0EB}" srcOrd="0" destOrd="0" presId="urn:microsoft.com/office/officeart/2005/8/layout/cycle3"/>
    <dgm:cxn modelId="{6940079B-5807-4D2A-9331-AFAC566C1EE9}" type="presOf" srcId="{19C7B15F-B680-46C7-8289-1B95E6CD33BD}" destId="{3EA90B71-E886-4EE2-9E54-4A383A8C6EB2}" srcOrd="0" destOrd="0" presId="urn:microsoft.com/office/officeart/2005/8/layout/cycle3"/>
    <dgm:cxn modelId="{6FFAE4AC-FE5A-4577-93E2-637E944C4A60}" srcId="{FA4FB6B3-F382-4D2A-AAFE-3822C9342DD0}" destId="{5F1DE55A-D0CB-41F4-9710-37B4A79EBE79}" srcOrd="1" destOrd="0" parTransId="{CE90D39E-7CE0-4C91-8FAC-EED39EBA3C35}" sibTransId="{FA5CD0BF-FD06-4ED7-8C40-55E7F5BE55B6}"/>
    <dgm:cxn modelId="{B46A2FC9-0942-4769-8870-174FFB46012F}" srcId="{FA4FB6B3-F382-4D2A-AAFE-3822C9342DD0}" destId="{19C7B15F-B680-46C7-8289-1B95E6CD33BD}" srcOrd="4" destOrd="0" parTransId="{38EC5165-7D39-4B9C-908A-6E8784A1E8CD}" sibTransId="{81E03E6F-2174-44CB-BD49-F7396FF790DA}"/>
    <dgm:cxn modelId="{BE92E7E6-1EF4-48B1-9D87-1190FAAE2740}" srcId="{FA4FB6B3-F382-4D2A-AAFE-3822C9342DD0}" destId="{9E65C773-8E8B-4E98-8D56-C16BD1AFF05A}" srcOrd="2" destOrd="0" parTransId="{C2FD2CA1-8D0F-4593-A87F-D24E5297162B}" sibTransId="{1ACFE6F1-3260-4A30-8D88-9358CB6ED565}"/>
    <dgm:cxn modelId="{39FB1AED-E142-4366-BA70-CA1650AFD887}" type="presOf" srcId="{2041C9B8-3395-42A1-98AD-8A474F6FB36E}" destId="{57CFE391-9BCA-4C5E-91DF-BD1519D80B12}" srcOrd="0" destOrd="0" presId="urn:microsoft.com/office/officeart/2005/8/layout/cycle3"/>
    <dgm:cxn modelId="{A5B31BFA-BCB6-45D6-88ED-4E8F1462459F}" type="presParOf" srcId="{7AA752F3-36C3-4E65-8454-F94EAE28E0EB}" destId="{B9089A1A-3F49-4F9E-8246-3DAF25A42897}" srcOrd="0" destOrd="0" presId="urn:microsoft.com/office/officeart/2005/8/layout/cycle3"/>
    <dgm:cxn modelId="{F697A60D-94CB-45F9-B0E0-339268D1C330}" type="presParOf" srcId="{B9089A1A-3F49-4F9E-8246-3DAF25A42897}" destId="{109F00DB-4245-4F3E-A70D-737AD862E80D}" srcOrd="0" destOrd="0" presId="urn:microsoft.com/office/officeart/2005/8/layout/cycle3"/>
    <dgm:cxn modelId="{63C88343-B62E-4ED0-9F72-C7195C1F916A}" type="presParOf" srcId="{B9089A1A-3F49-4F9E-8246-3DAF25A42897}" destId="{57CFE391-9BCA-4C5E-91DF-BD1519D80B12}" srcOrd="1" destOrd="0" presId="urn:microsoft.com/office/officeart/2005/8/layout/cycle3"/>
    <dgm:cxn modelId="{96564716-8A1B-46B0-9B67-E6855424A6F4}" type="presParOf" srcId="{B9089A1A-3F49-4F9E-8246-3DAF25A42897}" destId="{99FC25DC-D350-4314-917B-7CA0B96314E5}" srcOrd="2" destOrd="0" presId="urn:microsoft.com/office/officeart/2005/8/layout/cycle3"/>
    <dgm:cxn modelId="{FC90C72B-2DD4-41E1-BC37-8BD30DAD7E02}" type="presParOf" srcId="{B9089A1A-3F49-4F9E-8246-3DAF25A42897}" destId="{D928F8B4-76FE-4791-9EB9-7ACD4E2E3CFC}" srcOrd="3" destOrd="0" presId="urn:microsoft.com/office/officeart/2005/8/layout/cycle3"/>
    <dgm:cxn modelId="{EBE174A6-CA5C-4AD4-A610-5A2703F966B9}" type="presParOf" srcId="{B9089A1A-3F49-4F9E-8246-3DAF25A42897}" destId="{E870A857-BFA9-4582-A8F5-5D8A75F69BD6}" srcOrd="4" destOrd="0" presId="urn:microsoft.com/office/officeart/2005/8/layout/cycle3"/>
    <dgm:cxn modelId="{C3E4CB0D-C7E5-4308-B89F-8493DC02790E}" type="presParOf" srcId="{B9089A1A-3F49-4F9E-8246-3DAF25A42897}" destId="{3EA90B71-E886-4EE2-9E54-4A383A8C6EB2}"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FE391-9BCA-4C5E-91DF-BD1519D80B12}">
      <dsp:nvSpPr>
        <dsp:cNvPr id="0" name=""/>
        <dsp:cNvSpPr/>
      </dsp:nvSpPr>
      <dsp:spPr>
        <a:xfrm rot="426906">
          <a:off x="1728171" y="144032"/>
          <a:ext cx="6563946" cy="4649543"/>
        </a:xfrm>
        <a:prstGeom prst="circularArrow">
          <a:avLst>
            <a:gd name="adj1" fmla="val 5544"/>
            <a:gd name="adj2" fmla="val 330680"/>
            <a:gd name="adj3" fmla="val 13263335"/>
            <a:gd name="adj4" fmla="val 17706456"/>
            <a:gd name="adj5" fmla="val 575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09F00DB-4245-4F3E-A70D-737AD862E80D}">
      <dsp:nvSpPr>
        <dsp:cNvPr id="0" name=""/>
        <dsp:cNvSpPr/>
      </dsp:nvSpPr>
      <dsp:spPr>
        <a:xfrm>
          <a:off x="3597119" y="0"/>
          <a:ext cx="2638115" cy="1091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Source Sans Pro" pitchFamily="34" charset="0"/>
            </a:rPr>
            <a:t>Identification/ Formulation</a:t>
          </a:r>
        </a:p>
      </dsp:txBody>
      <dsp:txXfrm>
        <a:off x="3650407" y="53288"/>
        <a:ext cx="2531539" cy="985024"/>
      </dsp:txXfrm>
    </dsp:sp>
    <dsp:sp modelId="{99FC25DC-D350-4314-917B-7CA0B96314E5}">
      <dsp:nvSpPr>
        <dsp:cNvPr id="0" name=""/>
        <dsp:cNvSpPr/>
      </dsp:nvSpPr>
      <dsp:spPr>
        <a:xfrm>
          <a:off x="5552207" y="1501736"/>
          <a:ext cx="2682041" cy="10916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pitchFamily="34" charset="0"/>
            </a:rPr>
            <a:t>Montage / Budgétisation</a:t>
          </a:r>
        </a:p>
      </dsp:txBody>
      <dsp:txXfrm>
        <a:off x="5605495" y="1555024"/>
        <a:ext cx="2575465" cy="985024"/>
      </dsp:txXfrm>
    </dsp:sp>
    <dsp:sp modelId="{D928F8B4-76FE-4791-9EB9-7ACD4E2E3CFC}">
      <dsp:nvSpPr>
        <dsp:cNvPr id="0" name=""/>
        <dsp:cNvSpPr/>
      </dsp:nvSpPr>
      <dsp:spPr>
        <a:xfrm>
          <a:off x="5190230" y="3537348"/>
          <a:ext cx="2663680" cy="1091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pitchFamily="34" charset="0"/>
            </a:rPr>
            <a:t>Recherche de Financement</a:t>
          </a:r>
        </a:p>
      </dsp:txBody>
      <dsp:txXfrm>
        <a:off x="5243518" y="3590636"/>
        <a:ext cx="2557104" cy="985024"/>
      </dsp:txXfrm>
    </dsp:sp>
    <dsp:sp modelId="{E870A857-BFA9-4582-A8F5-5D8A75F69BD6}">
      <dsp:nvSpPr>
        <dsp:cNvPr id="0" name=""/>
        <dsp:cNvSpPr/>
      </dsp:nvSpPr>
      <dsp:spPr>
        <a:xfrm>
          <a:off x="1179915" y="3537349"/>
          <a:ext cx="3187692" cy="1091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pitchFamily="34" charset="0"/>
            </a:rPr>
            <a:t>Mise en œuvre</a:t>
          </a:r>
        </a:p>
      </dsp:txBody>
      <dsp:txXfrm>
        <a:off x="1233203" y="3590637"/>
        <a:ext cx="3081116" cy="985024"/>
      </dsp:txXfrm>
    </dsp:sp>
    <dsp:sp modelId="{3EA90B71-E886-4EE2-9E54-4A383A8C6EB2}">
      <dsp:nvSpPr>
        <dsp:cNvPr id="0" name=""/>
        <dsp:cNvSpPr/>
      </dsp:nvSpPr>
      <dsp:spPr>
        <a:xfrm>
          <a:off x="936100" y="1224142"/>
          <a:ext cx="2908614" cy="1091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Calibri" pitchFamily="34" charset="0"/>
            </a:rPr>
            <a:t>Evaluation</a:t>
          </a:r>
        </a:p>
      </dsp:txBody>
      <dsp:txXfrm>
        <a:off x="989388" y="1277430"/>
        <a:ext cx="2802038" cy="98502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3508"/>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4768" tIns="47384" rIns="94768" bIns="47384" rtlCol="0"/>
          <a:lstStyle>
            <a:lvl1pPr algn="r">
              <a:defRPr sz="1200"/>
            </a:lvl1pPr>
          </a:lstStyle>
          <a:p>
            <a:fld id="{00F3A96D-9926-48C4-A763-38F46798DB2B}" type="datetimeFigureOut">
              <a:rPr lang="fr-FR" smtClean="0"/>
              <a:t>07/07/2022</a:t>
            </a:fld>
            <a:endParaRPr lang="fr-FR"/>
          </a:p>
        </p:txBody>
      </p:sp>
      <p:sp>
        <p:nvSpPr>
          <p:cNvPr id="4" name="Espace réservé de l'image des diapositives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68" tIns="47384" rIns="94768" bIns="47384"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4768" tIns="47384" rIns="94768" bIns="4738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7"/>
            <a:ext cx="3078427" cy="513507"/>
          </a:xfrm>
          <a:prstGeom prst="rect">
            <a:avLst/>
          </a:prstGeom>
        </p:spPr>
        <p:txBody>
          <a:bodyPr vert="horz" lIns="94768" tIns="47384" rIns="94768" bIns="473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4768" tIns="47384" rIns="94768" bIns="47384" rtlCol="0" anchor="b"/>
          <a:lstStyle>
            <a:lvl1pPr algn="r">
              <a:defRPr sz="1200"/>
            </a:lvl1pPr>
          </a:lstStyle>
          <a:p>
            <a:fld id="{E6F26E5D-222B-4807-9B02-E30239B88560}" type="slidenum">
              <a:rPr lang="fr-FR" smtClean="0"/>
              <a:t>‹N°›</a:t>
            </a:fld>
            <a:endParaRPr lang="fr-FR"/>
          </a:p>
        </p:txBody>
      </p:sp>
    </p:spTree>
    <p:extLst>
      <p:ext uri="{BB962C8B-B14F-4D97-AF65-F5344CB8AC3E}">
        <p14:creationId xmlns:p14="http://schemas.microsoft.com/office/powerpoint/2010/main" val="340002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1</a:t>
            </a:fld>
            <a:endParaRPr lang="fr-FR"/>
          </a:p>
        </p:txBody>
      </p:sp>
    </p:spTree>
    <p:extLst>
      <p:ext uri="{BB962C8B-B14F-4D97-AF65-F5344CB8AC3E}">
        <p14:creationId xmlns:p14="http://schemas.microsoft.com/office/powerpoint/2010/main" val="341600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2412EC70-7836-43DA-896F-C13B9EB05256}" type="slidenum">
              <a:rPr lang="fr-FR" altLang="fr-FR">
                <a:latin typeface="Arial" charset="0"/>
              </a:rPr>
              <a:pPr/>
              <a:t>10</a:t>
            </a:fld>
            <a:endParaRPr lang="fr-FR" altLang="fr-FR">
              <a:latin typeface="Arial"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spcAft>
                <a:spcPts val="616"/>
              </a:spcAft>
              <a:buFont typeface="Wingdings" pitchFamily="2" charset="2"/>
              <a:buChar char="Ø"/>
            </a:pPr>
            <a:r>
              <a:rPr lang="fr-FR" altLang="fr-FR" u="sng" dirty="0">
                <a:latin typeface="Calibri" pitchFamily="34" charset="0"/>
              </a:rPr>
              <a:t>Comment financer son projet?</a:t>
            </a:r>
          </a:p>
          <a:p>
            <a:pPr algn="just">
              <a:spcAft>
                <a:spcPts val="616"/>
              </a:spcAft>
              <a:buFont typeface="Wingdings" pitchFamily="2" charset="2"/>
              <a:buChar char="Ø"/>
            </a:pPr>
            <a:endParaRPr lang="fr-FR" altLang="fr-FR" dirty="0">
              <a:latin typeface="Calibri" pitchFamily="34" charset="0"/>
            </a:endParaRPr>
          </a:p>
          <a:p>
            <a:pPr algn="just">
              <a:spcAft>
                <a:spcPts val="616"/>
              </a:spcAft>
              <a:buFont typeface="Wingdings" pitchFamily="2" charset="2"/>
              <a:buChar char="Ø"/>
            </a:pPr>
            <a:r>
              <a:rPr lang="fr-FR" altLang="fr-FR" dirty="0">
                <a:latin typeface="Calibri" pitchFamily="34" charset="0"/>
              </a:rPr>
              <a:t> Soumettre son projet à des financements extérieurs = étape difficile pour les porteurs de projet mais pourtant indispensable</a:t>
            </a:r>
          </a:p>
          <a:p>
            <a:pPr algn="just">
              <a:spcAft>
                <a:spcPts val="616"/>
              </a:spcAft>
              <a:buFont typeface="Wingdings" pitchFamily="2" charset="2"/>
              <a:buChar char="Ø"/>
            </a:pPr>
            <a:endParaRPr lang="fr-FR" altLang="fr-FR" dirty="0">
              <a:latin typeface="Calibri" pitchFamily="34" charset="0"/>
            </a:endParaRPr>
          </a:p>
          <a:p>
            <a:pPr algn="just">
              <a:spcAft>
                <a:spcPts val="616"/>
              </a:spcAft>
              <a:buFont typeface="Wingdings" pitchFamily="2" charset="2"/>
              <a:buChar char="Ø"/>
            </a:pPr>
            <a:r>
              <a:rPr lang="fr-FR" altLang="fr-FR" dirty="0">
                <a:latin typeface="Calibri" pitchFamily="34" charset="0"/>
              </a:rPr>
              <a:t>Le porteur de projet est une personne morale qi représente et pilote le projet avec son partenaire. Référent principal pour le bailleur.</a:t>
            </a:r>
          </a:p>
          <a:p>
            <a:pPr algn="just">
              <a:spcAft>
                <a:spcPts val="616"/>
              </a:spcAft>
              <a:buFont typeface="Wingdings" pitchFamily="2" charset="2"/>
              <a:buChar char="Ø"/>
            </a:pPr>
            <a:r>
              <a:rPr lang="fr-FR" altLang="fr-FR" dirty="0">
                <a:latin typeface="Calibri" pitchFamily="34" charset="0"/>
              </a:rPr>
              <a:t>Le bailleur de fonds est personne morale qui fournit des capitaux pour un objectif donné. Privé/Public. </a:t>
            </a:r>
          </a:p>
          <a:p>
            <a:pPr algn="just">
              <a:spcAft>
                <a:spcPts val="616"/>
              </a:spcAft>
              <a:buFont typeface="Wingdings" pitchFamily="2" charset="2"/>
              <a:buChar char="Ø"/>
            </a:pPr>
            <a:r>
              <a:rPr lang="fr-FR" altLang="fr-FR" dirty="0">
                <a:latin typeface="Calibri" pitchFamily="34" charset="0"/>
              </a:rPr>
              <a:t> Ne pas hésiter à faire appel à plusieurs bailleurs s’ils sont compatibles</a:t>
            </a:r>
          </a:p>
          <a:p>
            <a:pPr algn="just">
              <a:spcAft>
                <a:spcPts val="616"/>
              </a:spcAft>
              <a:buFont typeface="Wingdings" pitchFamily="2" charset="2"/>
              <a:buChar char="Ø"/>
            </a:pPr>
            <a:r>
              <a:rPr lang="fr-FR" altLang="fr-FR" dirty="0">
                <a:latin typeface="Calibri" pitchFamily="34" charset="0"/>
              </a:rPr>
              <a:t> Ne pas oublier et même valoriser la partie autofinancement</a:t>
            </a:r>
          </a:p>
          <a:p>
            <a:pPr eaLnBrk="1" hangingPunct="1"/>
            <a:endParaRPr lang="fr-FR" altLang="fr-FR" dirty="0">
              <a:ea typeface="ＭＳ Ｐゴシック" pitchFamily="34" charset="-128"/>
            </a:endParaRPr>
          </a:p>
        </p:txBody>
      </p:sp>
    </p:spTree>
    <p:extLst>
      <p:ext uri="{BB962C8B-B14F-4D97-AF65-F5344CB8AC3E}">
        <p14:creationId xmlns:p14="http://schemas.microsoft.com/office/powerpoint/2010/main" val="20185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41636453-B72A-4B65-8DA5-8F098A230FD7}" type="slidenum">
              <a:rPr lang="fr-FR" altLang="fr-FR">
                <a:latin typeface="Arial" charset="0"/>
              </a:rPr>
              <a:pPr/>
              <a:t>11</a:t>
            </a:fld>
            <a:endParaRPr lang="fr-FR" altLang="fr-FR">
              <a:latin typeface="Arial"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688667" y="5273359"/>
            <a:ext cx="5687263" cy="5081857"/>
          </a:xfrm>
          <a:solidFill>
            <a:srgbClr val="FFFFFF"/>
          </a:solidFill>
          <a:ln>
            <a:solidFill>
              <a:srgbClr val="000000"/>
            </a:solidFill>
            <a:miter lim="800000"/>
            <a:headEnd/>
            <a:tailEnd/>
          </a:ln>
        </p:spPr>
        <p:txBody>
          <a:bodyPr/>
          <a:lstStyle/>
          <a:p>
            <a:pPr algn="just" eaLnBrk="1" hangingPunct="1"/>
            <a:r>
              <a:rPr lang="fr-FR" altLang="fr-FR" sz="1100" dirty="0"/>
              <a:t>Les entreprises ou organismes privés doivent être </a:t>
            </a:r>
            <a:r>
              <a:rPr lang="fr-FR" altLang="fr-FR" sz="1100" b="1" dirty="0"/>
              <a:t>abordés de façon ciblée et préparée</a:t>
            </a:r>
            <a:r>
              <a:rPr lang="fr-FR" altLang="fr-FR" sz="1100" dirty="0"/>
              <a:t> : éviter les mailings généraux. Les bailleurs suivent suivent une politique d'intervention qui découle de sa philosophie, ses valeurs, son histoire à travers un groupe pro. (ciblage thématiques, bénéficiaires, enjeu ou géographie)</a:t>
            </a:r>
          </a:p>
          <a:p>
            <a:pPr algn="just" eaLnBrk="1" hangingPunct="1"/>
            <a:endParaRPr lang="fr-FR" altLang="fr-FR" sz="1100" dirty="0"/>
          </a:p>
          <a:p>
            <a:pPr algn="just" eaLnBrk="1" hangingPunct="1"/>
            <a:r>
              <a:rPr lang="fr-FR" altLang="fr-FR" sz="1100" dirty="0"/>
              <a:t>Précéder toute sollicitation d</a:t>
            </a:r>
            <a:r>
              <a:rPr lang="ja-JP" altLang="fr-FR" sz="1100" dirty="0"/>
              <a:t>’</a:t>
            </a:r>
            <a:r>
              <a:rPr lang="fr-FR" altLang="ja-JP" sz="1100" dirty="0"/>
              <a:t>un</a:t>
            </a:r>
            <a:r>
              <a:rPr lang="fr-FR" altLang="ja-JP" sz="1100" b="1" dirty="0"/>
              <a:t> appel téléphonique</a:t>
            </a:r>
            <a:r>
              <a:rPr lang="fr-FR" altLang="ja-JP" sz="1100" dirty="0"/>
              <a:t> car cela vous permet de comprendre l</a:t>
            </a:r>
            <a:r>
              <a:rPr lang="ja-JP" altLang="fr-FR" sz="1100" dirty="0"/>
              <a:t>’</a:t>
            </a:r>
            <a:r>
              <a:rPr lang="fr-FR" altLang="ja-JP" sz="1100" dirty="0"/>
              <a:t>état d</a:t>
            </a:r>
            <a:r>
              <a:rPr lang="ja-JP" altLang="fr-FR" sz="1100" dirty="0"/>
              <a:t>’</a:t>
            </a:r>
            <a:r>
              <a:rPr lang="fr-FR" altLang="ja-JP" sz="1100" dirty="0"/>
              <a:t>esprit et d</a:t>
            </a:r>
            <a:r>
              <a:rPr lang="ja-JP" altLang="fr-FR" sz="1100" dirty="0"/>
              <a:t>’</a:t>
            </a:r>
            <a:r>
              <a:rPr lang="fr-FR" altLang="ja-JP" sz="1100" dirty="0"/>
              <a:t>identifier l</a:t>
            </a:r>
            <a:r>
              <a:rPr lang="ja-JP" altLang="fr-FR" sz="1100" dirty="0"/>
              <a:t>’</a:t>
            </a:r>
            <a:r>
              <a:rPr lang="fr-FR" altLang="ja-JP" sz="1100" dirty="0"/>
              <a:t>interlocuteur (service ou personne) approprié.</a:t>
            </a:r>
          </a:p>
          <a:p>
            <a:pPr algn="just" eaLnBrk="1" hangingPunct="1"/>
            <a:endParaRPr lang="fr-FR" altLang="fr-FR" sz="1100" dirty="0"/>
          </a:p>
          <a:p>
            <a:pPr algn="just" eaLnBrk="1" hangingPunct="1"/>
            <a:r>
              <a:rPr lang="fr-FR" altLang="fr-FR" sz="1100" dirty="0"/>
              <a:t>Se renseigner en détail sur ces</a:t>
            </a:r>
            <a:r>
              <a:rPr lang="fr-FR" altLang="fr-FR" sz="1100" b="1" dirty="0"/>
              <a:t> procédures </a:t>
            </a:r>
            <a:r>
              <a:rPr lang="fr-FR" altLang="fr-FR" sz="1100" dirty="0"/>
              <a:t>avant d</a:t>
            </a:r>
            <a:r>
              <a:rPr lang="ja-JP" altLang="fr-FR" sz="1100" dirty="0"/>
              <a:t>’</a:t>
            </a:r>
            <a:r>
              <a:rPr lang="fr-FR" altLang="ja-JP" sz="1100" dirty="0"/>
              <a:t>envoyer une demande et de les respecter : conditions d</a:t>
            </a:r>
            <a:r>
              <a:rPr lang="ja-JP" altLang="fr-FR" sz="1100" dirty="0"/>
              <a:t>’</a:t>
            </a:r>
            <a:r>
              <a:rPr lang="fr-FR" altLang="ja-JP" sz="1100" dirty="0"/>
              <a:t>éligibilité (de </a:t>
            </a:r>
            <a:r>
              <a:rPr lang="fr-FR" altLang="ja-JP" sz="1100" dirty="0" err="1"/>
              <a:t>l'asso</a:t>
            </a:r>
            <a:r>
              <a:rPr lang="fr-FR" altLang="ja-JP" sz="1100" dirty="0"/>
              <a:t> et du projet), calendrier, format…</a:t>
            </a:r>
          </a:p>
          <a:p>
            <a:pPr algn="just" eaLnBrk="1" hangingPunct="1"/>
            <a:endParaRPr lang="fr-FR" altLang="fr-FR" sz="1100" dirty="0"/>
          </a:p>
          <a:p>
            <a:pPr algn="just" eaLnBrk="1" hangingPunct="1"/>
            <a:r>
              <a:rPr lang="fr-FR" altLang="fr-FR" sz="1100" dirty="0"/>
              <a:t>Proposez des</a:t>
            </a:r>
            <a:r>
              <a:rPr lang="fr-FR" altLang="fr-FR" sz="1100" b="1" dirty="0"/>
              <a:t> partenariats réalistes </a:t>
            </a:r>
            <a:r>
              <a:rPr lang="fr-FR" altLang="fr-FR" sz="1100" dirty="0"/>
              <a:t>et crédibles après avoir 'sondé le terrain'. </a:t>
            </a:r>
          </a:p>
          <a:p>
            <a:pPr algn="just" eaLnBrk="1" hangingPunct="1"/>
            <a:endParaRPr lang="fr-FR" altLang="fr-FR" sz="1100" dirty="0"/>
          </a:p>
          <a:p>
            <a:pPr algn="just" eaLnBrk="1" hangingPunct="1"/>
            <a:r>
              <a:rPr lang="fr-FR" altLang="fr-FR" sz="1100" dirty="0"/>
              <a:t>Adapter la forme, le ton et la technicité de votre dossier </a:t>
            </a:r>
            <a:r>
              <a:rPr lang="fr-FR" altLang="fr-FR" sz="1100" b="1" dirty="0"/>
              <a:t>en fonction de votre interlocuteur</a:t>
            </a:r>
            <a:r>
              <a:rPr lang="fr-FR" altLang="fr-FR" sz="1100" dirty="0"/>
              <a:t>. </a:t>
            </a:r>
          </a:p>
          <a:p>
            <a:pPr algn="just">
              <a:spcAft>
                <a:spcPts val="616"/>
              </a:spcAft>
              <a:buFont typeface="Wingdings" pitchFamily="2" charset="2"/>
              <a:buChar char="Ø"/>
            </a:pPr>
            <a:endParaRPr lang="fr-FR" altLang="fr-FR" sz="1100" dirty="0">
              <a:latin typeface="Calibri" pitchFamily="34" charset="0"/>
            </a:endParaRPr>
          </a:p>
        </p:txBody>
      </p:sp>
    </p:spTree>
    <p:extLst>
      <p:ext uri="{BB962C8B-B14F-4D97-AF65-F5344CB8AC3E}">
        <p14:creationId xmlns:p14="http://schemas.microsoft.com/office/powerpoint/2010/main" val="252492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7C7803DD-DE76-47BE-969C-1CC3B803A9A4}" type="slidenum">
              <a:rPr lang="fr-FR" altLang="fr-FR">
                <a:latin typeface="Arial" charset="0"/>
              </a:rPr>
              <a:pPr/>
              <a:t>12</a:t>
            </a:fld>
            <a:endParaRPr lang="fr-FR" altLang="fr-FR">
              <a:latin typeface="Arial"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ea typeface="ＭＳ Ｐゴシック" pitchFamily="34" charset="-128"/>
            </a:endParaRPr>
          </a:p>
        </p:txBody>
      </p:sp>
    </p:spTree>
    <p:extLst>
      <p:ext uri="{BB962C8B-B14F-4D97-AF65-F5344CB8AC3E}">
        <p14:creationId xmlns:p14="http://schemas.microsoft.com/office/powerpoint/2010/main" val="364563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7C7803DD-DE76-47BE-969C-1CC3B803A9A4}" type="slidenum">
              <a:rPr lang="fr-FR" altLang="fr-FR">
                <a:latin typeface="Arial" charset="0"/>
              </a:rPr>
              <a:pPr/>
              <a:t>13</a:t>
            </a:fld>
            <a:endParaRPr lang="fr-FR" altLang="fr-FR">
              <a:latin typeface="Arial"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ea typeface="ＭＳ Ｐゴシック" pitchFamily="34" charset="-128"/>
            </a:endParaRPr>
          </a:p>
        </p:txBody>
      </p:sp>
    </p:spTree>
    <p:extLst>
      <p:ext uri="{BB962C8B-B14F-4D97-AF65-F5344CB8AC3E}">
        <p14:creationId xmlns:p14="http://schemas.microsoft.com/office/powerpoint/2010/main" val="499410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D0A649FA-95D8-4E3B-BAD7-EE8093786A63}" type="slidenum">
              <a:rPr lang="fr-FR" altLang="fr-FR">
                <a:latin typeface="Arial" charset="0"/>
              </a:rPr>
              <a:pPr/>
              <a:t>14</a:t>
            </a:fld>
            <a:endParaRPr lang="fr-FR" altLang="fr-FR">
              <a:latin typeface="Arial" charset="0"/>
            </a:endParaRPr>
          </a:p>
        </p:txBody>
      </p:sp>
      <p:sp>
        <p:nvSpPr>
          <p:cNvPr id="68611" name="Rectangle 1026"/>
          <p:cNvSpPr>
            <a:spLocks noGrp="1" noRot="1" noChangeAspect="1" noChangeArrowheads="1" noTextEdit="1"/>
          </p:cNvSpPr>
          <p:nvPr>
            <p:ph type="sldImg"/>
          </p:nvPr>
        </p:nvSpPr>
        <p:spPr>
          <a:solidFill>
            <a:srgbClr val="FFFFFF"/>
          </a:solidFill>
          <a:ln/>
        </p:spPr>
      </p:sp>
      <p:sp>
        <p:nvSpPr>
          <p:cNvPr id="68612"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ea typeface="ＭＳ Ｐゴシック" pitchFamily="34" charset="-128"/>
            </a:endParaRPr>
          </a:p>
        </p:txBody>
      </p:sp>
    </p:spTree>
    <p:extLst>
      <p:ext uri="{BB962C8B-B14F-4D97-AF65-F5344CB8AC3E}">
        <p14:creationId xmlns:p14="http://schemas.microsoft.com/office/powerpoint/2010/main" val="105146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BD52691B-06C7-4A52-88B4-1B1C79CCF01E}" type="slidenum">
              <a:rPr lang="fr-FR" altLang="fr-FR">
                <a:latin typeface="Arial" charset="0"/>
              </a:rPr>
              <a:pPr/>
              <a:t>15</a:t>
            </a:fld>
            <a:endParaRPr lang="fr-FR" altLang="fr-FR">
              <a:latin typeface="Arial"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ea typeface="ＭＳ Ｐゴシック" pitchFamily="34" charset="-128"/>
            </a:endParaRPr>
          </a:p>
        </p:txBody>
      </p:sp>
    </p:spTree>
    <p:extLst>
      <p:ext uri="{BB962C8B-B14F-4D97-AF65-F5344CB8AC3E}">
        <p14:creationId xmlns:p14="http://schemas.microsoft.com/office/powerpoint/2010/main" val="157016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49EC8D08-781E-4E35-B8E7-7383B71441FE}" type="slidenum">
              <a:rPr lang="fr-FR" altLang="fr-FR">
                <a:latin typeface="Arial" charset="0"/>
              </a:rPr>
              <a:pPr/>
              <a:t>16</a:t>
            </a:fld>
            <a:endParaRPr lang="fr-FR" altLang="fr-FR">
              <a:latin typeface="Arial" charset="0"/>
            </a:endParaRPr>
          </a:p>
        </p:txBody>
      </p:sp>
      <p:sp>
        <p:nvSpPr>
          <p:cNvPr id="70659" name="Rectangle 1026"/>
          <p:cNvSpPr>
            <a:spLocks noGrp="1" noRot="1" noChangeAspect="1" noChangeArrowheads="1" noTextEdit="1"/>
          </p:cNvSpPr>
          <p:nvPr>
            <p:ph type="sldImg"/>
          </p:nvPr>
        </p:nvSpPr>
        <p:spPr>
          <a:solidFill>
            <a:srgbClr val="FFFFFF"/>
          </a:solidFill>
          <a:ln/>
        </p:spPr>
      </p:sp>
      <p:sp>
        <p:nvSpPr>
          <p:cNvPr id="7066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dirty="0">
              <a:ea typeface="ＭＳ Ｐゴシック" pitchFamily="34" charset="-128"/>
            </a:endParaRPr>
          </a:p>
        </p:txBody>
      </p:sp>
    </p:spTree>
    <p:extLst>
      <p:ext uri="{BB962C8B-B14F-4D97-AF65-F5344CB8AC3E}">
        <p14:creationId xmlns:p14="http://schemas.microsoft.com/office/powerpoint/2010/main" val="410153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53462E75-5281-413E-BF71-287F89936F62}" type="slidenum">
              <a:rPr lang="fr-FR" altLang="fr-FR">
                <a:latin typeface="Arial" charset="0"/>
              </a:rPr>
              <a:pPr/>
              <a:t>17</a:t>
            </a:fld>
            <a:endParaRPr lang="fr-FR" altLang="fr-FR">
              <a:latin typeface="Arial"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ea typeface="ＭＳ Ｐゴシック" pitchFamily="34" charset="-128"/>
            </a:endParaRPr>
          </a:p>
        </p:txBody>
      </p:sp>
    </p:spTree>
    <p:extLst>
      <p:ext uri="{BB962C8B-B14F-4D97-AF65-F5344CB8AC3E}">
        <p14:creationId xmlns:p14="http://schemas.microsoft.com/office/powerpoint/2010/main" val="296699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327B2FEA-3543-4388-8A1E-7C123C169158}" type="slidenum">
              <a:rPr lang="fr-FR" altLang="fr-FR">
                <a:latin typeface="Arial" charset="0"/>
              </a:rPr>
              <a:pPr/>
              <a:t>18</a:t>
            </a:fld>
            <a:endParaRPr lang="fr-FR" altLang="fr-FR">
              <a:latin typeface="Arial" charset="0"/>
            </a:endParaRPr>
          </a:p>
        </p:txBody>
      </p:sp>
      <p:sp>
        <p:nvSpPr>
          <p:cNvPr id="72707" name="Rectangle 1026"/>
          <p:cNvSpPr>
            <a:spLocks noGrp="1" noRot="1" noChangeAspect="1" noChangeArrowheads="1" noTextEdit="1"/>
          </p:cNvSpPr>
          <p:nvPr>
            <p:ph type="sldImg"/>
          </p:nvPr>
        </p:nvSpPr>
        <p:spPr>
          <a:solidFill>
            <a:srgbClr val="FFFFFF"/>
          </a:solidFill>
          <a:ln/>
        </p:spPr>
      </p:sp>
      <p:sp>
        <p:nvSpPr>
          <p:cNvPr id="7270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ea typeface="ＭＳ Ｐゴシック" pitchFamily="34" charset="-128"/>
            </a:endParaRPr>
          </a:p>
        </p:txBody>
      </p:sp>
    </p:spTree>
    <p:extLst>
      <p:ext uri="{BB962C8B-B14F-4D97-AF65-F5344CB8AC3E}">
        <p14:creationId xmlns:p14="http://schemas.microsoft.com/office/powerpoint/2010/main" val="120806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A5079D04-8E12-43D2-8756-ECF13DC61E0E}" type="slidenum">
              <a:rPr lang="fr-FR" altLang="fr-FR">
                <a:latin typeface="Arial" charset="0"/>
              </a:rPr>
              <a:pPr/>
              <a:t>19</a:t>
            </a:fld>
            <a:endParaRPr lang="fr-FR" altLang="fr-FR">
              <a:latin typeface="Arial"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altLang="fr-FR">
              <a:ea typeface="ＭＳ Ｐゴシック" pitchFamily="34" charset="-128"/>
            </a:endParaRPr>
          </a:p>
        </p:txBody>
      </p:sp>
    </p:spTree>
    <p:extLst>
      <p:ext uri="{BB962C8B-B14F-4D97-AF65-F5344CB8AC3E}">
        <p14:creationId xmlns:p14="http://schemas.microsoft.com/office/powerpoint/2010/main" val="416313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dirty="0"/>
              <a:t>La question du budget se pose tout au long du cycle projet. </a:t>
            </a:r>
          </a:p>
          <a:p>
            <a:pPr>
              <a:defRPr/>
            </a:pPr>
            <a:endParaRPr lang="fr-FR" dirty="0"/>
          </a:p>
          <a:p>
            <a:pPr>
              <a:defRPr/>
            </a:pPr>
            <a:r>
              <a:rPr lang="fr-FR" dirty="0"/>
              <a:t>Lors de l’identification et de la formulation de projet va se poser la question de l’évaluation des coûts nécessaires à la réalisation des activités. </a:t>
            </a:r>
          </a:p>
          <a:p>
            <a:pPr>
              <a:defRPr/>
            </a:pPr>
            <a:endParaRPr lang="fr-FR" dirty="0"/>
          </a:p>
          <a:p>
            <a:pPr>
              <a:defRPr/>
            </a:pPr>
            <a:r>
              <a:rPr lang="fr-FR" dirty="0"/>
              <a:t>Une fois les coûts évaluer, il va être nécessaire de planifier à partir du calendrier des activités quand devront être exécuter les dépenses. </a:t>
            </a:r>
          </a:p>
          <a:p>
            <a:pPr>
              <a:defRPr/>
            </a:pPr>
            <a:endParaRPr lang="fr-FR" dirty="0"/>
          </a:p>
          <a:p>
            <a:pPr>
              <a:defRPr/>
            </a:pPr>
            <a:r>
              <a:rPr lang="fr-FR" dirty="0"/>
              <a:t>Le budget expose en détail ce que l’ONG fera de la subvention des donateurs ou des bailleurs de fonds y compris, les fins auxquelles elle dépensera les fonds et les résultats qu’elle compte en obtenir. Il représente donc un élément central de votre relation avec vos bailleurs. Lors de la recherche de financement et de l’instruction de votre projet, les différents aspects de votre budget vont être passés au crible par les instructeurs. </a:t>
            </a:r>
          </a:p>
          <a:p>
            <a:pPr>
              <a:defRPr/>
            </a:pPr>
            <a:endParaRPr lang="fr-FR" dirty="0"/>
          </a:p>
          <a:p>
            <a:pPr>
              <a:defRPr/>
            </a:pPr>
            <a:r>
              <a:rPr lang="fr-FR" dirty="0"/>
              <a:t>Pendant la mise en œuvre, le budget vous servira à vérifier les dépenses</a:t>
            </a:r>
          </a:p>
          <a:p>
            <a:pPr>
              <a:defRPr/>
            </a:pPr>
            <a:endParaRPr lang="fr-FR" dirty="0"/>
          </a:p>
          <a:p>
            <a:pPr>
              <a:defRPr/>
            </a:pPr>
            <a:endParaRPr lang="fr-FR" dirty="0"/>
          </a:p>
          <a:p>
            <a:pPr>
              <a:defRPr/>
            </a:pPr>
            <a:r>
              <a:rPr lang="fr-FR" b="1" dirty="0"/>
              <a:t>La planification </a:t>
            </a:r>
          </a:p>
          <a:p>
            <a:pPr>
              <a:defRPr/>
            </a:pPr>
            <a:r>
              <a:rPr lang="fr-FR" dirty="0"/>
              <a:t>Le budget est nécessaire à la planification de tout nouveau projet afin que les chefs de projet puissent se faire une idée précise du coût de celui-ci. Le budget leur permet de déterminer s’ils ont les fonds suffisants pour mener à bien le projet et s’ils utilisent aux mieux les fonds disponibles. </a:t>
            </a:r>
          </a:p>
          <a:p>
            <a:pPr>
              <a:defRPr/>
            </a:pPr>
            <a:r>
              <a:rPr lang="fr-FR" dirty="0"/>
              <a:t>􀂄 </a:t>
            </a:r>
            <a:r>
              <a:rPr lang="fr-FR" b="1" dirty="0"/>
              <a:t>La recherche de financement </a:t>
            </a:r>
          </a:p>
          <a:p>
            <a:pPr>
              <a:defRPr/>
            </a:pPr>
            <a:endParaRPr lang="fr-FR" dirty="0"/>
          </a:p>
          <a:p>
            <a:pPr>
              <a:defRPr/>
            </a:pPr>
            <a:r>
              <a:rPr lang="fr-FR" dirty="0"/>
              <a:t>Le budget est un élément critique de toute négociation avec les donateurs ou les bailleurs de fonds. Le budget expose en détail ce que l’ONG fera de la subvention des donateurs ou des bailleurs de fonds y compris, les fins auxquelles elle dépensera les fonds et les résultats qu’elle compte en obtenir. </a:t>
            </a:r>
          </a:p>
          <a:p>
            <a:pPr>
              <a:defRPr/>
            </a:pPr>
            <a:r>
              <a:rPr lang="fr-FR" dirty="0"/>
              <a:t>􀂄 </a:t>
            </a:r>
            <a:r>
              <a:rPr lang="fr-FR" b="1" dirty="0"/>
              <a:t>La mise en </a:t>
            </a:r>
            <a:r>
              <a:rPr lang="fr-FR" b="1" dirty="0" err="1"/>
              <a:t>oeuvre</a:t>
            </a:r>
            <a:r>
              <a:rPr lang="fr-FR" b="1" dirty="0"/>
              <a:t> du projet </a:t>
            </a:r>
          </a:p>
          <a:p>
            <a:pPr>
              <a:defRPr/>
            </a:pPr>
            <a:endParaRPr lang="fr-FR" dirty="0"/>
          </a:p>
          <a:p>
            <a:pPr>
              <a:defRPr/>
            </a:pPr>
            <a:r>
              <a:rPr lang="fr-FR" dirty="0"/>
              <a:t>Un budget précis est nécessaire au contrôle du projet, une fois que celui-ci a démarré. L’instrument le plus important d’un suivi permanent est la comparaison des coûts réels et des coûts budgétisés. En l’absence d’un budget précis, ceci est impossible. Les plans peuvent parfois changer; c’est la raison pour laquelle, il peut s’avérer nécessaire de réviser le budget après que le projet a commencé. </a:t>
            </a:r>
          </a:p>
          <a:p>
            <a:pPr>
              <a:defRPr/>
            </a:pPr>
            <a:r>
              <a:rPr lang="fr-FR" dirty="0"/>
              <a:t>􀂄 </a:t>
            </a:r>
            <a:r>
              <a:rPr lang="fr-FR" b="1" dirty="0"/>
              <a:t>Le suivi et l’évaluation </a:t>
            </a:r>
          </a:p>
          <a:p>
            <a:pPr>
              <a:defRPr/>
            </a:pPr>
            <a:endParaRPr lang="fr-FR" dirty="0"/>
          </a:p>
          <a:p>
            <a:pPr>
              <a:defRPr/>
            </a:pPr>
            <a:r>
              <a:rPr lang="fr-FR" dirty="0"/>
              <a:t>Le budget est un instrument qui permet d’évaluer la réussite du projet lorsqu’il est terminé. Il aide à répondre à la question: « Le projet a-t-il atteint les objectifs que l’on s’était fixés au départ? » </a:t>
            </a:r>
            <a:endParaRPr lang="fr-FR" sz="1000" dirty="0">
              <a:ea typeface="ＭＳ Ｐゴシック" pitchFamily="34" charset="-128"/>
            </a:endParaRPr>
          </a:p>
          <a:p>
            <a:endParaRPr lang="fr-FR" dirty="0"/>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2</a:t>
            </a:fld>
            <a:endParaRPr lang="fr-FR"/>
          </a:p>
        </p:txBody>
      </p:sp>
    </p:spTree>
    <p:extLst>
      <p:ext uri="{BB962C8B-B14F-4D97-AF65-F5344CB8AC3E}">
        <p14:creationId xmlns:p14="http://schemas.microsoft.com/office/powerpoint/2010/main" val="395944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41636453-B72A-4B65-8DA5-8F098A230FD7}" type="slidenum">
              <a:rPr lang="fr-FR" altLang="fr-FR">
                <a:latin typeface="Arial" charset="0"/>
              </a:rPr>
              <a:pPr/>
              <a:t>20</a:t>
            </a:fld>
            <a:endParaRPr lang="fr-FR" altLang="fr-FR">
              <a:latin typeface="Arial"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688667" y="5273359"/>
            <a:ext cx="5687263" cy="5081857"/>
          </a:xfrm>
          <a:solidFill>
            <a:srgbClr val="FFFFFF"/>
          </a:solidFill>
          <a:ln>
            <a:solidFill>
              <a:srgbClr val="000000"/>
            </a:solidFill>
            <a:miter lim="800000"/>
            <a:headEnd/>
            <a:tailEnd/>
          </a:ln>
        </p:spPr>
        <p:txBody>
          <a:bodyPr/>
          <a:lstStyle/>
          <a:p>
            <a:pPr algn="just" eaLnBrk="1" hangingPunct="1">
              <a:buFontTx/>
              <a:buChar char="•"/>
              <a:defRPr/>
            </a:pPr>
            <a:r>
              <a:rPr lang="fr-FR" sz="1000" dirty="0">
                <a:ea typeface="ＭＳ Ｐゴシック" pitchFamily="34" charset="-128"/>
              </a:rPr>
              <a:t> Les règles de base que je vais vous présenter peuvent vous sembler simplistes mais elles sont tirées de la lecture de plus d’une centaine de demandes de financement </a:t>
            </a:r>
          </a:p>
          <a:p>
            <a:pPr algn="just" eaLnBrk="1" hangingPunct="1">
              <a:buFontTx/>
              <a:buChar char="•"/>
              <a:defRPr/>
            </a:pPr>
            <a:r>
              <a:rPr lang="fr-FR" sz="1000" dirty="0"/>
              <a:t>La présence de photos et d'une impression couleur pourra avoir un effet très positif sur des partenaires type entreprises auxquels vous proposez par exemple une action de communication. En revanche, sur d'autres bailleurs, notamment de type associatif, vous pouvez donner l'impression de 'gaspiller' vos fonds en envoyant des dossiers à 10 euros pièce de reprographie. A vous de trouvez un équilibre !</a:t>
            </a:r>
          </a:p>
          <a:p>
            <a:pPr algn="just" eaLnBrk="1" hangingPunct="1">
              <a:buFontTx/>
              <a:buChar char="•"/>
              <a:defRPr/>
            </a:pPr>
            <a:r>
              <a:rPr lang="fr-FR" sz="1000" dirty="0"/>
              <a:t> Autres conseils : mettre un sommaire, numéroter les pages, mettre en évidence les éléments importants, relier proprement le document, en pieds de page mettre les coordonnées de votre association</a:t>
            </a:r>
          </a:p>
          <a:p>
            <a:pPr marL="586202" lvl="1" indent="-390802" algn="just">
              <a:spcBef>
                <a:spcPct val="50000"/>
              </a:spcBef>
              <a:defRPr/>
            </a:pPr>
            <a:r>
              <a:rPr lang="fr-FR" sz="1300" b="1" dirty="0"/>
              <a:t>	</a:t>
            </a:r>
          </a:p>
          <a:p>
            <a:pPr marL="586202" lvl="1" indent="-390802" algn="just">
              <a:spcBef>
                <a:spcPct val="50000"/>
              </a:spcBef>
              <a:defRPr/>
            </a:pPr>
            <a:r>
              <a:rPr lang="fr-FR" sz="1300" b="1" dirty="0">
                <a:ea typeface="ＭＳ Ｐゴシック" pitchFamily="34" charset="-128"/>
              </a:rPr>
              <a:t>Présenter différents canevas de dépôt de dossier</a:t>
            </a:r>
            <a:endParaRPr lang="fr-FR" sz="1000" dirty="0">
              <a:latin typeface="Calibri" pitchFamily="34" charset="0"/>
              <a:ea typeface="ＭＳ Ｐゴシック" pitchFamily="34" charset="-128"/>
            </a:endParaRPr>
          </a:p>
          <a:p>
            <a:pPr lvl="0" eaLnBrk="1" hangingPunct="1">
              <a:buFontTx/>
              <a:buNone/>
              <a:defRPr/>
            </a:pPr>
            <a:endParaRPr lang="fr-FR" sz="1100" dirty="0">
              <a:ea typeface="ＭＳ Ｐゴシック" pitchFamily="34" charset="-128"/>
            </a:endParaRPr>
          </a:p>
        </p:txBody>
      </p:sp>
    </p:spTree>
    <p:extLst>
      <p:ext uri="{BB962C8B-B14F-4D97-AF65-F5344CB8AC3E}">
        <p14:creationId xmlns:p14="http://schemas.microsoft.com/office/powerpoint/2010/main" val="1320214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41636453-B72A-4B65-8DA5-8F098A230FD7}" type="slidenum">
              <a:rPr lang="fr-FR" altLang="fr-FR">
                <a:latin typeface="Arial" charset="0"/>
              </a:rPr>
              <a:pPr/>
              <a:t>21</a:t>
            </a:fld>
            <a:endParaRPr lang="fr-FR" altLang="fr-FR">
              <a:latin typeface="Arial"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688667" y="5273359"/>
            <a:ext cx="5687263" cy="5081857"/>
          </a:xfrm>
          <a:solidFill>
            <a:srgbClr val="FFFFFF"/>
          </a:solidFill>
          <a:ln>
            <a:solidFill>
              <a:srgbClr val="000000"/>
            </a:solidFill>
            <a:miter lim="800000"/>
            <a:headEnd/>
            <a:tailEnd/>
          </a:ln>
        </p:spPr>
        <p:txBody>
          <a:bodyPr/>
          <a:lstStyle/>
          <a:p>
            <a:pPr lvl="0" eaLnBrk="1" hangingPunct="1">
              <a:buFontTx/>
              <a:buNone/>
              <a:defRPr/>
            </a:pPr>
            <a:endParaRPr lang="fr-FR" sz="1100" dirty="0">
              <a:ea typeface="ＭＳ Ｐゴシック" pitchFamily="34" charset="-128"/>
            </a:endParaRPr>
          </a:p>
        </p:txBody>
      </p:sp>
    </p:spTree>
    <p:extLst>
      <p:ext uri="{BB962C8B-B14F-4D97-AF65-F5344CB8AC3E}">
        <p14:creationId xmlns:p14="http://schemas.microsoft.com/office/powerpoint/2010/main" val="223470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5AB7177E-BC2D-4B05-8CEE-B579C71D8B9B}" type="slidenum">
              <a:rPr lang="fr-FR" altLang="fr-FR">
                <a:latin typeface="Arial" charset="0"/>
              </a:rPr>
              <a:pPr/>
              <a:t>22</a:t>
            </a:fld>
            <a:endParaRPr lang="fr-FR" altLang="fr-FR">
              <a:latin typeface="Arial"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680414" y="5229921"/>
            <a:ext cx="5619122" cy="4953829"/>
          </a:xfrm>
          <a:solidFill>
            <a:srgbClr val="FFFFFF"/>
          </a:solidFill>
          <a:ln>
            <a:solidFill>
              <a:srgbClr val="000000"/>
            </a:solidFill>
            <a:miter lim="800000"/>
            <a:headEnd/>
            <a:tailEnd/>
          </a:ln>
        </p:spPr>
        <p:txBody>
          <a:bodyPr/>
          <a:lstStyle/>
          <a:p>
            <a:pPr algn="just" eaLnBrk="1" hangingPunct="1">
              <a:buFontTx/>
              <a:buChar char="•"/>
            </a:pPr>
            <a:r>
              <a:rPr lang="fr-FR" altLang="fr-FR" sz="1100" dirty="0">
                <a:latin typeface="Calibri" pitchFamily="34" charset="0"/>
                <a:ea typeface="ＭＳ Ｐゴシック" pitchFamily="34" charset="-128"/>
              </a:rPr>
              <a:t>La qualité du projet va transparaitre à travers la justification des choix stratégiques CAD l'essence même du projet. Identification du problème et possibilités d'intervention. Prendre en compte de façon objective la situation. Adéquation des solutions envisagées par rapport aux besoins et faisabilité du projet. </a:t>
            </a:r>
            <a:endParaRPr lang="fr-FR" altLang="fr-FR" sz="1000" dirty="0">
              <a:latin typeface="Calibri" pitchFamily="34" charset="0"/>
              <a:ea typeface="ＭＳ Ｐゴシック" pitchFamily="34" charset="-128"/>
            </a:endParaRPr>
          </a:p>
        </p:txBody>
      </p:sp>
    </p:spTree>
    <p:extLst>
      <p:ext uri="{BB962C8B-B14F-4D97-AF65-F5344CB8AC3E}">
        <p14:creationId xmlns:p14="http://schemas.microsoft.com/office/powerpoint/2010/main" val="1429209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2C6EA1CE-A3A4-43B0-9B54-103FCA346598}" type="slidenum">
              <a:rPr lang="fr-FR" altLang="fr-FR">
                <a:latin typeface="Arial" charset="0"/>
              </a:rPr>
              <a:pPr/>
              <a:t>23</a:t>
            </a:fld>
            <a:endParaRPr lang="fr-FR" altLang="fr-FR">
              <a:latin typeface="Arial"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680414" y="5229921"/>
            <a:ext cx="5619122" cy="4953829"/>
          </a:xfrm>
          <a:solidFill>
            <a:srgbClr val="FFFFFF"/>
          </a:solidFill>
          <a:ln>
            <a:solidFill>
              <a:srgbClr val="000000"/>
            </a:solidFill>
            <a:miter lim="800000"/>
            <a:headEnd/>
            <a:tailEnd/>
          </a:ln>
        </p:spPr>
        <p:txBody>
          <a:bodyPr/>
          <a:lstStyle/>
          <a:p>
            <a:pPr algn="just" eaLnBrk="1" hangingPunct="1">
              <a:buFontTx/>
              <a:buChar char="•"/>
            </a:pPr>
            <a:endParaRPr lang="fr-FR" altLang="fr-FR" sz="1000" dirty="0">
              <a:latin typeface="Calibri" pitchFamily="34" charset="0"/>
              <a:ea typeface="ＭＳ Ｐゴシック" pitchFamily="34" charset="-128"/>
            </a:endParaRPr>
          </a:p>
        </p:txBody>
      </p:sp>
    </p:spTree>
    <p:extLst>
      <p:ext uri="{BB962C8B-B14F-4D97-AF65-F5344CB8AC3E}">
        <p14:creationId xmlns:p14="http://schemas.microsoft.com/office/powerpoint/2010/main" val="327400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24</a:t>
            </a:fld>
            <a:endParaRPr lang="fr-FR"/>
          </a:p>
        </p:txBody>
      </p:sp>
    </p:spTree>
    <p:extLst>
      <p:ext uri="{BB962C8B-B14F-4D97-AF65-F5344CB8AC3E}">
        <p14:creationId xmlns:p14="http://schemas.microsoft.com/office/powerpoint/2010/main" val="16308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25</a:t>
            </a:fld>
            <a:endParaRPr lang="fr-FR"/>
          </a:p>
        </p:txBody>
      </p:sp>
    </p:spTree>
    <p:extLst>
      <p:ext uri="{BB962C8B-B14F-4D97-AF65-F5344CB8AC3E}">
        <p14:creationId xmlns:p14="http://schemas.microsoft.com/office/powerpoint/2010/main" val="1170034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26</a:t>
            </a:fld>
            <a:endParaRPr lang="fr-FR"/>
          </a:p>
        </p:txBody>
      </p:sp>
    </p:spTree>
    <p:extLst>
      <p:ext uri="{BB962C8B-B14F-4D97-AF65-F5344CB8AC3E}">
        <p14:creationId xmlns:p14="http://schemas.microsoft.com/office/powerpoint/2010/main" val="23267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404C6292-E8C9-45C5-989C-B2D7FB582973}" type="slidenum">
              <a:rPr lang="fr-FR" altLang="fr-FR">
                <a:latin typeface="Arial" charset="0"/>
              </a:rPr>
              <a:pPr/>
              <a:t>3</a:t>
            </a:fld>
            <a:endParaRPr lang="fr-FR" altLang="fr-FR">
              <a:latin typeface="Arial"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0414" y="5229923"/>
            <a:ext cx="5619122" cy="5039998"/>
          </a:xfrm>
          <a:solidFill>
            <a:srgbClr val="FFFFFF"/>
          </a:solidFill>
          <a:ln>
            <a:solidFill>
              <a:srgbClr val="000000"/>
            </a:solidFill>
            <a:miter lim="800000"/>
            <a:headEnd/>
            <a:tailEnd/>
          </a:ln>
        </p:spPr>
        <p:txBody>
          <a:bodyPr/>
          <a:lstStyle/>
          <a:p>
            <a:pPr defTabSz="937923">
              <a:buFontTx/>
              <a:buChar char="•"/>
              <a:defRPr/>
            </a:pPr>
            <a:r>
              <a:rPr lang="fr-FR" altLang="fr-FR" sz="1100" dirty="0">
                <a:latin typeface="Calibri" pitchFamily="34" charset="0"/>
                <a:ea typeface="ＭＳ Ｐゴシック" pitchFamily="34" charset="-128"/>
              </a:rPr>
              <a:t>Valorisation = </a:t>
            </a:r>
            <a:r>
              <a:rPr lang="fr-FR" altLang="fr-FR" sz="1100" dirty="0">
                <a:latin typeface="Calibri" pitchFamily="34" charset="0"/>
              </a:rPr>
              <a:t>dépense qui ne peut être justifiée par une facture,  quantifiable et chiffrable et préciser dans les annexes le mode de calcul. </a:t>
            </a:r>
            <a:r>
              <a:rPr lang="fr-FR" sz="1100" dirty="0"/>
              <a:t>Il peut s'agir de mise à disposition de salariés à titre gracieux , de mobilisation de bénévoles, de mise à disposition de matériel ou de toute aide ou service donné gratuitement par un partenaire. Valoriser ces dépenses, c'est estimer leur valeur marchande.</a:t>
            </a:r>
            <a:endParaRPr lang="fr-FR" altLang="fr-FR" sz="1000" dirty="0">
              <a:latin typeface="Calibri" pitchFamily="34" charset="0"/>
            </a:endParaRPr>
          </a:p>
          <a:p>
            <a:pPr eaLnBrk="1" hangingPunct="1">
              <a:buFontTx/>
              <a:buChar char="•"/>
            </a:pPr>
            <a:endParaRPr lang="fr-FR" altLang="fr-FR" sz="1100" dirty="0">
              <a:latin typeface="Calibri" pitchFamily="34" charset="0"/>
              <a:ea typeface="ＭＳ Ｐゴシック" pitchFamily="34" charset="-128"/>
            </a:endParaRPr>
          </a:p>
          <a:p>
            <a:pPr eaLnBrk="1" hangingPunct="1">
              <a:buFontTx/>
              <a:buChar char="•"/>
            </a:pPr>
            <a:r>
              <a:rPr lang="fr-FR" altLang="fr-FR" sz="1100" dirty="0">
                <a:latin typeface="Calibri" pitchFamily="34" charset="0"/>
                <a:ea typeface="ＭＳ Ｐゴシック" pitchFamily="34" charset="-128"/>
              </a:rPr>
              <a:t> amortissement : on ne finance pas, divers et imprévus: tout ce qui est non maitrisé. Linéaire ou dégressif.</a:t>
            </a:r>
          </a:p>
          <a:p>
            <a:pPr eaLnBrk="1" hangingPunct="1">
              <a:buFontTx/>
              <a:buChar char="•"/>
            </a:pPr>
            <a:r>
              <a:rPr lang="fr-FR" altLang="fr-FR" sz="1100" dirty="0">
                <a:latin typeface="Calibri" pitchFamily="34" charset="0"/>
                <a:ea typeface="ＭＳ Ｐゴシック" pitchFamily="34" charset="-128"/>
              </a:rPr>
              <a:t>Frais administratifs : nord mais aussi partenaire local</a:t>
            </a:r>
          </a:p>
          <a:p>
            <a:pPr eaLnBrk="1" hangingPunct="1">
              <a:buFontTx/>
              <a:buChar char="•"/>
            </a:pPr>
            <a:r>
              <a:rPr lang="fr-FR" altLang="fr-FR" sz="1100" dirty="0">
                <a:latin typeface="Calibri" pitchFamily="34" charset="0"/>
                <a:ea typeface="ＭＳ Ｐゴシック" pitchFamily="34" charset="-128"/>
              </a:rPr>
              <a:t>Notions d’éligibilité + exemple : 30% investissement PDL. </a:t>
            </a:r>
            <a:r>
              <a:rPr lang="fr-FR" altLang="fr-FR" sz="1100" dirty="0" err="1">
                <a:latin typeface="Calibri" pitchFamily="34" charset="0"/>
                <a:ea typeface="ＭＳ Ｐゴシック" pitchFamily="34" charset="-128"/>
              </a:rPr>
              <a:t>Agr</a:t>
            </a:r>
            <a:r>
              <a:rPr lang="fr-FR" altLang="fr-FR" sz="1100" dirty="0">
                <a:latin typeface="Calibri" pitchFamily="34" charset="0"/>
                <a:ea typeface="ＭＳ Ｐゴシック" pitchFamily="34" charset="-128"/>
              </a:rPr>
              <a:t> sa vie pas le fonctionnement mais que investissement…</a:t>
            </a:r>
          </a:p>
        </p:txBody>
      </p:sp>
    </p:spTree>
    <p:extLst>
      <p:ext uri="{BB962C8B-B14F-4D97-AF65-F5344CB8AC3E}">
        <p14:creationId xmlns:p14="http://schemas.microsoft.com/office/powerpoint/2010/main" val="9462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4</a:t>
            </a:fld>
            <a:endParaRPr lang="fr-FR"/>
          </a:p>
        </p:txBody>
      </p:sp>
    </p:spTree>
    <p:extLst>
      <p:ext uri="{BB962C8B-B14F-4D97-AF65-F5344CB8AC3E}">
        <p14:creationId xmlns:p14="http://schemas.microsoft.com/office/powerpoint/2010/main" val="84187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5</a:t>
            </a:fld>
            <a:endParaRPr lang="fr-FR"/>
          </a:p>
        </p:txBody>
      </p:sp>
    </p:spTree>
    <p:extLst>
      <p:ext uri="{BB962C8B-B14F-4D97-AF65-F5344CB8AC3E}">
        <p14:creationId xmlns:p14="http://schemas.microsoft.com/office/powerpoint/2010/main" val="292228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6</a:t>
            </a:fld>
            <a:endParaRPr lang="fr-FR"/>
          </a:p>
        </p:txBody>
      </p:sp>
    </p:spTree>
    <p:extLst>
      <p:ext uri="{BB962C8B-B14F-4D97-AF65-F5344CB8AC3E}">
        <p14:creationId xmlns:p14="http://schemas.microsoft.com/office/powerpoint/2010/main" val="410714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7</a:t>
            </a:fld>
            <a:endParaRPr lang="fr-FR"/>
          </a:p>
        </p:txBody>
      </p:sp>
    </p:spTree>
    <p:extLst>
      <p:ext uri="{BB962C8B-B14F-4D97-AF65-F5344CB8AC3E}">
        <p14:creationId xmlns:p14="http://schemas.microsoft.com/office/powerpoint/2010/main" val="291748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F26E5D-222B-4807-9B02-E30239B88560}" type="slidenum">
              <a:rPr lang="fr-FR" smtClean="0"/>
              <a:t>8</a:t>
            </a:fld>
            <a:endParaRPr lang="fr-FR"/>
          </a:p>
        </p:txBody>
      </p:sp>
    </p:spTree>
    <p:extLst>
      <p:ext uri="{BB962C8B-B14F-4D97-AF65-F5344CB8AC3E}">
        <p14:creationId xmlns:p14="http://schemas.microsoft.com/office/powerpoint/2010/main" val="196168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41636453-B72A-4B65-8DA5-8F098A230FD7}" type="slidenum">
              <a:rPr lang="fr-FR" altLang="fr-FR">
                <a:latin typeface="Arial" charset="0"/>
              </a:rPr>
              <a:pPr/>
              <a:t>9</a:t>
            </a:fld>
            <a:endParaRPr lang="fr-FR" altLang="fr-FR">
              <a:latin typeface="Arial"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688667" y="5273359"/>
            <a:ext cx="5687263" cy="5081857"/>
          </a:xfrm>
          <a:solidFill>
            <a:srgbClr val="FFFFFF"/>
          </a:solidFill>
          <a:ln>
            <a:solidFill>
              <a:srgbClr val="000000"/>
            </a:solidFill>
            <a:miter lim="800000"/>
            <a:headEnd/>
            <a:tailEnd/>
          </a:ln>
        </p:spPr>
        <p:txBody>
          <a:bodyPr/>
          <a:lstStyle/>
          <a:p>
            <a:pPr lvl="0" eaLnBrk="1" hangingPunct="1">
              <a:buFontTx/>
              <a:buNone/>
              <a:defRPr/>
            </a:pPr>
            <a:endParaRPr lang="fr-FR" sz="1100" dirty="0">
              <a:ea typeface="ＭＳ Ｐゴシック" pitchFamily="34" charset="-128"/>
            </a:endParaRPr>
          </a:p>
        </p:txBody>
      </p:sp>
    </p:spTree>
    <p:extLst>
      <p:ext uri="{BB962C8B-B14F-4D97-AF65-F5344CB8AC3E}">
        <p14:creationId xmlns:p14="http://schemas.microsoft.com/office/powerpoint/2010/main" val="173931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07/07/2022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07/07/2022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07/07/2022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433512"/>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7013" cy="452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46613" y="1600200"/>
            <a:ext cx="4038600" cy="4524375"/>
          </a:xfrm>
        </p:spPr>
        <p:txBody>
          <a:bodyPr/>
          <a:lstStyle/>
          <a:p>
            <a:endParaRPr lang="fr-FR"/>
          </a:p>
        </p:txBody>
      </p:sp>
      <p:sp>
        <p:nvSpPr>
          <p:cNvPr id="5" name="Espace réservé de la date 4"/>
          <p:cNvSpPr>
            <a:spLocks noGrp="1"/>
          </p:cNvSpPr>
          <p:nvPr>
            <p:ph type="dt" idx="10"/>
          </p:nvPr>
        </p:nvSpPr>
        <p:spPr>
          <a:xfrm>
            <a:off x="457200" y="6245225"/>
            <a:ext cx="2132013" cy="474663"/>
          </a:xfrm>
        </p:spPr>
        <p:txBody>
          <a:bodyPr/>
          <a:lstStyle>
            <a:lvl1pPr>
              <a:defRPr/>
            </a:lvl1pPr>
          </a:lstStyle>
          <a:p>
            <a:endParaRPr lang="fr-FR" altLang="fr-FR"/>
          </a:p>
        </p:txBody>
      </p:sp>
      <p:sp>
        <p:nvSpPr>
          <p:cNvPr id="6" name="Espace réservé du pied de page 5"/>
          <p:cNvSpPr>
            <a:spLocks noGrp="1"/>
          </p:cNvSpPr>
          <p:nvPr>
            <p:ph type="ftr" idx="11"/>
          </p:nvPr>
        </p:nvSpPr>
        <p:spPr>
          <a:xfrm>
            <a:off x="3124200" y="6245225"/>
            <a:ext cx="2894013" cy="474663"/>
          </a:xfrm>
        </p:spPr>
        <p:txBody>
          <a:bodyPr/>
          <a:lstStyle>
            <a:lvl1pPr>
              <a:defRPr/>
            </a:lvl1pPr>
          </a:lstStyle>
          <a:p>
            <a:endParaRPr lang="fr-FR" altLang="fr-FR"/>
          </a:p>
        </p:txBody>
      </p:sp>
      <p:sp>
        <p:nvSpPr>
          <p:cNvPr id="7" name="Espace réservé du numéro de diapositive 6"/>
          <p:cNvSpPr>
            <a:spLocks noGrp="1"/>
          </p:cNvSpPr>
          <p:nvPr>
            <p:ph type="sldNum" idx="12"/>
          </p:nvPr>
        </p:nvSpPr>
        <p:spPr>
          <a:xfrm>
            <a:off x="6553200" y="6245225"/>
            <a:ext cx="2132013" cy="474663"/>
          </a:xfrm>
        </p:spPr>
        <p:txBody>
          <a:bodyPr/>
          <a:lstStyle>
            <a:lvl1pPr>
              <a:defRPr/>
            </a:lvl1pPr>
          </a:lstStyle>
          <a:p>
            <a:fld id="{163DE45A-AF33-48EF-AC51-C3AF57A16783}" type="slidenum">
              <a:rPr lang="fr-FR" altLang="fr-FR"/>
              <a:pPr/>
              <a:t>‹N°›</a:t>
            </a:fld>
            <a:endParaRPr lang="fr-FR" altLang="fr-FR"/>
          </a:p>
        </p:txBody>
      </p:sp>
    </p:spTree>
    <p:extLst>
      <p:ext uri="{BB962C8B-B14F-4D97-AF65-F5344CB8AC3E}">
        <p14:creationId xmlns:p14="http://schemas.microsoft.com/office/powerpoint/2010/main" val="34215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07/07/2022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07/07/2022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07/07/2022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07/07/2022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07/07/2022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07/07/2022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07/07/2022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07/07/2022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07/07/2022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resacoop.org/appel-projets-pra-osim-2021" TargetMode="External"/><Relationship Id="rId5" Type="http://schemas.openxmlformats.org/officeDocument/2006/relationships/image" Target="../media/image15.png"/><Relationship Id="rId4" Type="http://schemas.openxmlformats.org/officeDocument/2006/relationships/hyperlink" Target="http://www.resacoop.org/appel-projets-autommne-2022-de-l-agence-des-micro-proje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www.resacoop.org/demande-d-accompagnement-aupres-de-resacoop" TargetMode="External"/><Relationship Id="rId5" Type="http://schemas.openxmlformats.org/officeDocument/2006/relationships/hyperlink" Target="http://www.resacoop.org/liste-des-financements" TargetMode="External"/><Relationship Id="rId4" Type="http://schemas.openxmlformats.org/officeDocument/2006/relationships/hyperlink" Target="http://www.resacoop.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045"/>
            <a:ext cx="9144000" cy="6464401"/>
          </a:xfrm>
          <a:prstGeom prst="rect">
            <a:avLst/>
          </a:prstGeom>
        </p:spPr>
      </p:pic>
      <p:sp>
        <p:nvSpPr>
          <p:cNvPr id="7" name="ZoneTexte 6"/>
          <p:cNvSpPr txBox="1"/>
          <p:nvPr/>
        </p:nvSpPr>
        <p:spPr>
          <a:xfrm>
            <a:off x="318984" y="1769332"/>
            <a:ext cx="6408712" cy="523220"/>
          </a:xfrm>
          <a:prstGeom prst="rect">
            <a:avLst/>
          </a:prstGeom>
          <a:noFill/>
        </p:spPr>
        <p:txBody>
          <a:bodyPr wrap="square" rtlCol="0">
            <a:spAutoFit/>
          </a:bodyPr>
          <a:lstStyle/>
          <a:p>
            <a:r>
              <a:rPr lang="fr-FR" sz="2800" dirty="0">
                <a:solidFill>
                  <a:schemeClr val="bg1"/>
                </a:solidFill>
                <a:latin typeface="Zona Pro Bold" pitchFamily="50" charset="0"/>
              </a:rPr>
              <a:t>Rechercher des financements</a:t>
            </a:r>
          </a:p>
        </p:txBody>
      </p:sp>
      <p:sp>
        <p:nvSpPr>
          <p:cNvPr id="9" name="ZoneTexte 8"/>
          <p:cNvSpPr txBox="1"/>
          <p:nvPr/>
        </p:nvSpPr>
        <p:spPr>
          <a:xfrm>
            <a:off x="323528" y="4897766"/>
            <a:ext cx="7344816" cy="1446550"/>
          </a:xfrm>
          <a:prstGeom prst="rect">
            <a:avLst/>
          </a:prstGeom>
          <a:noFill/>
        </p:spPr>
        <p:txBody>
          <a:bodyPr wrap="square" rtlCol="0">
            <a:spAutoFit/>
          </a:bodyPr>
          <a:lstStyle/>
          <a:p>
            <a:r>
              <a:rPr lang="fr-FR" sz="4400" dirty="0">
                <a:solidFill>
                  <a:srgbClr val="F0641E"/>
                </a:solidFill>
                <a:latin typeface="Zona Pro Bold" pitchFamily="50" charset="0"/>
              </a:rPr>
              <a:t>06/07/2022  </a:t>
            </a:r>
          </a:p>
          <a:p>
            <a:r>
              <a:rPr lang="fr-FR" sz="4400" dirty="0">
                <a:solidFill>
                  <a:srgbClr val="F0641E"/>
                </a:solidFill>
                <a:latin typeface="Zona Pro Bold" pitchFamily="50" charset="0"/>
              </a:rPr>
              <a:t>Ardèche Afrique Solidaires</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76672"/>
            <a:ext cx="3779912" cy="804284"/>
          </a:xfrm>
          <a:prstGeom prst="rect">
            <a:avLst/>
          </a:prstGeom>
        </p:spPr>
      </p:pic>
      <p:sp>
        <p:nvSpPr>
          <p:cNvPr id="8" name="ZoneTexte 7"/>
          <p:cNvSpPr txBox="1"/>
          <p:nvPr/>
        </p:nvSpPr>
        <p:spPr>
          <a:xfrm>
            <a:off x="323528" y="2780928"/>
            <a:ext cx="8280920" cy="1107996"/>
          </a:xfrm>
          <a:prstGeom prst="rect">
            <a:avLst/>
          </a:prstGeom>
          <a:noFill/>
        </p:spPr>
        <p:txBody>
          <a:bodyPr wrap="square" rtlCol="0">
            <a:spAutoFit/>
          </a:bodyPr>
          <a:lstStyle/>
          <a:p>
            <a:r>
              <a:rPr lang="fr-FR" sz="6600" dirty="0">
                <a:solidFill>
                  <a:srgbClr val="0A92A3"/>
                </a:solidFill>
                <a:latin typeface="Zona Pro Bold" pitchFamily="50" charset="0"/>
              </a:rPr>
              <a:t>Structurer sa recherche</a:t>
            </a:r>
          </a:p>
        </p:txBody>
      </p:sp>
    </p:spTree>
    <p:extLst>
      <p:ext uri="{BB962C8B-B14F-4D97-AF65-F5344CB8AC3E}">
        <p14:creationId xmlns:p14="http://schemas.microsoft.com/office/powerpoint/2010/main" val="76841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ChangeArrowheads="1"/>
          </p:cNvSpPr>
          <p:nvPr/>
        </p:nvSpPr>
        <p:spPr bwMode="auto">
          <a:xfrm>
            <a:off x="1593534" y="2212490"/>
            <a:ext cx="6859096" cy="2800767"/>
          </a:xfrm>
          <a:prstGeom prst="rect">
            <a:avLst/>
          </a:prstGeom>
          <a:noFill/>
          <a:ln w="9525">
            <a:noFill/>
            <a:miter lim="800000"/>
            <a:headEnd/>
            <a:tailEnd/>
          </a:ln>
        </p:spPr>
        <p:txBody>
          <a:bodyPr wrap="square">
            <a:spAutoFit/>
          </a:bodyPr>
          <a:lstStyle/>
          <a:p>
            <a:pPr marL="285750" indent="-285750">
              <a:buFontTx/>
              <a:buChar char="-"/>
            </a:pPr>
            <a:r>
              <a:rPr lang="fr-FR" altLang="fr-FR" sz="2000" dirty="0">
                <a:latin typeface="+mn-lt"/>
              </a:rPr>
              <a:t>Union Européenne </a:t>
            </a:r>
          </a:p>
          <a:p>
            <a:pPr marL="285750" indent="-285750">
              <a:buFontTx/>
              <a:buChar char="-"/>
            </a:pPr>
            <a:r>
              <a:rPr lang="fr-FR" altLang="fr-FR" sz="2000" dirty="0">
                <a:latin typeface="+mn-lt"/>
              </a:rPr>
              <a:t>Agence Française de Développement</a:t>
            </a:r>
          </a:p>
          <a:p>
            <a:pPr marL="285750" indent="-285750">
              <a:buFontTx/>
              <a:buChar char="-"/>
            </a:pPr>
            <a:r>
              <a:rPr lang="fr-FR" altLang="fr-FR" sz="2000" dirty="0">
                <a:latin typeface="+mn-lt"/>
              </a:rPr>
              <a:t>MEAE et autres ministères</a:t>
            </a:r>
          </a:p>
          <a:p>
            <a:pPr marL="285750" indent="-285750">
              <a:buFontTx/>
              <a:buChar char="-"/>
            </a:pPr>
            <a:r>
              <a:rPr lang="fr-FR" altLang="fr-FR" sz="2000" dirty="0">
                <a:latin typeface="+mn-lt"/>
              </a:rPr>
              <a:t>OIF</a:t>
            </a:r>
          </a:p>
          <a:p>
            <a:pPr marL="285750" indent="-285750">
              <a:buFontTx/>
              <a:buChar char="-"/>
            </a:pPr>
            <a:r>
              <a:rPr lang="fr-FR" altLang="fr-FR" sz="2000" dirty="0">
                <a:latin typeface="+mn-lt"/>
              </a:rPr>
              <a:t>Bailleurs de fonds multilatéraux</a:t>
            </a:r>
          </a:p>
          <a:p>
            <a:pPr marL="285750" indent="-285750">
              <a:buFontTx/>
              <a:buChar char="-"/>
            </a:pPr>
            <a:r>
              <a:rPr lang="fr-FR" altLang="fr-FR" sz="2000" b="1" dirty="0">
                <a:latin typeface="+mn-lt"/>
              </a:rPr>
              <a:t>Collectivités territoriales </a:t>
            </a:r>
            <a:r>
              <a:rPr lang="fr-FR" altLang="fr-FR" sz="2000" b="1" dirty="0">
                <a:latin typeface="+mn-lt"/>
                <a:sym typeface="Wingdings" pitchFamily="2" charset="2"/>
              </a:rPr>
              <a:t> commune, département, région</a:t>
            </a:r>
          </a:p>
          <a:p>
            <a:pPr marL="285750" indent="-285750">
              <a:buFontTx/>
              <a:buChar char="-"/>
            </a:pPr>
            <a:r>
              <a:rPr lang="fr-FR" altLang="fr-FR" sz="2000" dirty="0">
                <a:latin typeface="+mn-lt"/>
                <a:sym typeface="Wingdings" pitchFamily="2" charset="2"/>
              </a:rPr>
              <a:t>Agences de l’eau et autres bailleurs spécifiques reversant des fonds aux collectivités</a:t>
            </a:r>
            <a:endParaRPr lang="fr-FR" altLang="fr-FR" sz="2000" dirty="0">
              <a:latin typeface="+mn-lt"/>
            </a:endParaRPr>
          </a:p>
          <a:p>
            <a:pPr marL="285750" indent="-285750">
              <a:buFontTx/>
              <a:buChar char="-"/>
            </a:pPr>
            <a:endParaRPr lang="fr-FR" altLang="fr-FR" sz="1600" b="1" dirty="0"/>
          </a:p>
        </p:txBody>
      </p:sp>
      <p:sp>
        <p:nvSpPr>
          <p:cNvPr id="12" name="ZoneTexte 10">
            <a:extLst>
              <a:ext uri="{FF2B5EF4-FFF2-40B4-BE49-F238E27FC236}">
                <a16:creationId xmlns:a16="http://schemas.microsoft.com/office/drawing/2014/main" id="{684ED458-C0BD-FC48-851E-89206C7C77BA}"/>
              </a:ext>
            </a:extLst>
          </p:cNvPr>
          <p:cNvSpPr txBox="1">
            <a:spLocks noChangeArrowheads="1"/>
          </p:cNvSpPr>
          <p:nvPr/>
        </p:nvSpPr>
        <p:spPr bwMode="auto">
          <a:xfrm>
            <a:off x="1447800" y="1606597"/>
            <a:ext cx="3106619" cy="400110"/>
          </a:xfrm>
          <a:prstGeom prst="rect">
            <a:avLst/>
          </a:prstGeom>
          <a:solidFill>
            <a:srgbClr val="00B050">
              <a:alpha val="50195"/>
            </a:srgbClr>
          </a:solidFill>
          <a:ln w="9525">
            <a:noFill/>
            <a:miter lim="800000"/>
            <a:headEnd/>
            <a:tailEnd/>
          </a:ln>
        </p:spPr>
        <p:txBody>
          <a:bodyPr wrap="square">
            <a:spAutoFit/>
          </a:bodyPr>
          <a:lstStyle/>
          <a:p>
            <a:pPr eaLnBrk="1" hangingPunct="1"/>
            <a:r>
              <a:rPr lang="fr-FR" altLang="fr-FR" sz="2000" b="1" dirty="0">
                <a:latin typeface="Calibri" pitchFamily="34" charset="0"/>
                <a:cs typeface="Arial" charset="0"/>
              </a:rPr>
              <a:t>Bailleurs de fonds publics : </a:t>
            </a:r>
          </a:p>
        </p:txBody>
      </p:sp>
      <p:sp>
        <p:nvSpPr>
          <p:cNvPr id="13" name="ZoneTexte 10">
            <a:extLst>
              <a:ext uri="{FF2B5EF4-FFF2-40B4-BE49-F238E27FC236}">
                <a16:creationId xmlns:a16="http://schemas.microsoft.com/office/drawing/2014/main" id="{0288873C-C85E-E646-8F80-70028A051159}"/>
              </a:ext>
            </a:extLst>
          </p:cNvPr>
          <p:cNvSpPr txBox="1">
            <a:spLocks noChangeArrowheads="1"/>
          </p:cNvSpPr>
          <p:nvPr/>
        </p:nvSpPr>
        <p:spPr bwMode="auto">
          <a:xfrm>
            <a:off x="1447800" y="5013257"/>
            <a:ext cx="3106619" cy="400110"/>
          </a:xfrm>
          <a:prstGeom prst="rect">
            <a:avLst/>
          </a:prstGeom>
          <a:solidFill>
            <a:srgbClr val="00B050">
              <a:alpha val="50195"/>
            </a:srgbClr>
          </a:solidFill>
          <a:ln w="9525">
            <a:noFill/>
            <a:miter lim="800000"/>
            <a:headEnd/>
            <a:tailEnd/>
          </a:ln>
        </p:spPr>
        <p:txBody>
          <a:bodyPr wrap="square">
            <a:spAutoFit/>
          </a:bodyPr>
          <a:lstStyle/>
          <a:p>
            <a:pPr eaLnBrk="1" hangingPunct="1"/>
            <a:r>
              <a:rPr lang="fr-FR" altLang="fr-FR" sz="2000" b="1" dirty="0">
                <a:latin typeface="Calibri" pitchFamily="34" charset="0"/>
                <a:cs typeface="Arial" charset="0"/>
              </a:rPr>
              <a:t>Bailleurs de fonds privés : </a:t>
            </a:r>
          </a:p>
        </p:txBody>
      </p:sp>
      <p:sp>
        <p:nvSpPr>
          <p:cNvPr id="14" name="Rectangle 7">
            <a:extLst>
              <a:ext uri="{FF2B5EF4-FFF2-40B4-BE49-F238E27FC236}">
                <a16:creationId xmlns:a16="http://schemas.microsoft.com/office/drawing/2014/main" id="{F9524318-65B7-714C-8303-EBCEA6E0286F}"/>
              </a:ext>
            </a:extLst>
          </p:cNvPr>
          <p:cNvSpPr>
            <a:spLocks noChangeArrowheads="1"/>
          </p:cNvSpPr>
          <p:nvPr/>
        </p:nvSpPr>
        <p:spPr bwMode="auto">
          <a:xfrm>
            <a:off x="1593534" y="5655828"/>
            <a:ext cx="2558528" cy="1169551"/>
          </a:xfrm>
          <a:prstGeom prst="rect">
            <a:avLst/>
          </a:prstGeom>
          <a:noFill/>
          <a:ln w="9525">
            <a:noFill/>
            <a:miter lim="800000"/>
            <a:headEnd/>
            <a:tailEnd/>
          </a:ln>
        </p:spPr>
        <p:txBody>
          <a:bodyPr wrap="square">
            <a:spAutoFit/>
          </a:bodyPr>
          <a:lstStyle/>
          <a:p>
            <a:pPr marL="285750" indent="-285750">
              <a:buFontTx/>
              <a:buChar char="-"/>
            </a:pPr>
            <a:r>
              <a:rPr lang="fr-FR" altLang="fr-FR" sz="1800" dirty="0"/>
              <a:t>Associations</a:t>
            </a:r>
          </a:p>
          <a:p>
            <a:pPr marL="285750" indent="-285750">
              <a:buFontTx/>
              <a:buChar char="-"/>
            </a:pPr>
            <a:r>
              <a:rPr lang="fr-FR" altLang="fr-FR" sz="1800" dirty="0"/>
              <a:t>Fondations</a:t>
            </a:r>
          </a:p>
          <a:p>
            <a:pPr marL="285750" indent="-285750">
              <a:buFontTx/>
              <a:buChar char="-"/>
            </a:pPr>
            <a:r>
              <a:rPr lang="fr-FR" altLang="fr-FR" sz="1800" dirty="0"/>
              <a:t>Entreprises</a:t>
            </a:r>
          </a:p>
          <a:p>
            <a:pPr marL="285750" indent="-285750">
              <a:buFontTx/>
              <a:buChar char="-"/>
            </a:pPr>
            <a:endParaRPr lang="fr-FR" altLang="fr-FR" sz="1600" b="1" dirty="0"/>
          </a:p>
        </p:txBody>
      </p:sp>
      <p:sp>
        <p:nvSpPr>
          <p:cNvPr id="15" name="Rectangle 6">
            <a:extLst>
              <a:ext uri="{FF2B5EF4-FFF2-40B4-BE49-F238E27FC236}">
                <a16:creationId xmlns:a16="http://schemas.microsoft.com/office/drawing/2014/main" id="{5BF6197B-C41B-244E-8E95-AFE92511B8E9}"/>
              </a:ext>
            </a:extLst>
          </p:cNvPr>
          <p:cNvSpPr>
            <a:spLocks noGrp="1" noChangeArrowheads="1"/>
          </p:cNvSpPr>
          <p:nvPr>
            <p:ph type="title"/>
          </p:nvPr>
        </p:nvSpPr>
        <p:spPr>
          <a:xfrm>
            <a:off x="661838" y="861133"/>
            <a:ext cx="7785162" cy="393700"/>
          </a:xfrm>
        </p:spPr>
        <p:txBody>
          <a:bodyPr anchor="t">
            <a:noAutofit/>
          </a:bodyPr>
          <a:lstStyle/>
          <a:p>
            <a:pPr eaLnBrk="1" hangingPunct="1"/>
            <a:r>
              <a:rPr lang="fr-FR" altLang="fr-FR" sz="2000" b="1" dirty="0">
                <a:latin typeface="+mn-lt"/>
                <a:ea typeface="ＭＳ Ｐゴシック" pitchFamily="34" charset="-128"/>
                <a:cs typeface="Arial" charset="0"/>
              </a:rPr>
              <a:t> </a:t>
            </a:r>
            <a:r>
              <a:rPr lang="fr-FR" altLang="fr-FR" sz="2000" b="1" dirty="0">
                <a:latin typeface="+mn-lt"/>
                <a:ea typeface="ＭＳ Ｐゴシック" pitchFamily="34" charset="-128"/>
                <a:sym typeface="Wingdings" pitchFamily="2" charset="2"/>
              </a:rPr>
              <a:t>A) </a:t>
            </a:r>
            <a:r>
              <a:rPr lang="fr-FR" altLang="fr-FR" sz="2000" b="1" u="sng" dirty="0">
                <a:latin typeface="+mn-lt"/>
                <a:ea typeface="ＭＳ Ｐゴシック" pitchFamily="34" charset="-128"/>
                <a:sym typeface="Wingdings" pitchFamily="2" charset="2"/>
              </a:rPr>
              <a:t>Solliciter un bailleur</a:t>
            </a:r>
            <a:endParaRPr lang="fr-FR" altLang="fr-FR" sz="2000" b="1" u="sng" dirty="0">
              <a:latin typeface="+mn-lt"/>
              <a:ea typeface="ＭＳ Ｐゴシック" pitchFamily="34" charset="-128"/>
            </a:endParaRPr>
          </a:p>
        </p:txBody>
      </p:sp>
      <p:pic>
        <p:nvPicPr>
          <p:cNvPr id="2" name="Image 1">
            <a:extLst>
              <a:ext uri="{FF2B5EF4-FFF2-40B4-BE49-F238E27FC236}">
                <a16:creationId xmlns:a16="http://schemas.microsoft.com/office/drawing/2014/main" id="{9B090187-EA37-4913-9B5E-CEBBECF42BFE}"/>
              </a:ext>
            </a:extLst>
          </p:cNvPr>
          <p:cNvPicPr>
            <a:picLocks noChangeAspect="1"/>
          </p:cNvPicPr>
          <p:nvPr/>
        </p:nvPicPr>
        <p:blipFill>
          <a:blip r:embed="rId3"/>
          <a:stretch>
            <a:fillRect/>
          </a:stretch>
        </p:blipFill>
        <p:spPr>
          <a:xfrm>
            <a:off x="-23548" y="-27384"/>
            <a:ext cx="9144000" cy="786384"/>
          </a:xfrm>
          <a:prstGeom prst="rect">
            <a:avLst/>
          </a:prstGeom>
        </p:spPr>
      </p:pic>
      <p:sp>
        <p:nvSpPr>
          <p:cNvPr id="16" name="Rectangle 2">
            <a:extLst>
              <a:ext uri="{FF2B5EF4-FFF2-40B4-BE49-F238E27FC236}">
                <a16:creationId xmlns:a16="http://schemas.microsoft.com/office/drawing/2014/main" id="{FC3E7614-888B-3142-AF37-32548EAE8E6F}"/>
              </a:ext>
            </a:extLst>
          </p:cNvPr>
          <p:cNvSpPr>
            <a:spLocks noChangeArrowheads="1"/>
          </p:cNvSpPr>
          <p:nvPr/>
        </p:nvSpPr>
        <p:spPr bwMode="auto">
          <a:xfrm>
            <a:off x="2365176" y="78904"/>
            <a:ext cx="7391400" cy="685800"/>
          </a:xfrm>
          <a:prstGeom prst="rect">
            <a:avLst/>
          </a:prstGeom>
          <a:noFill/>
          <a:ln w="9525">
            <a:noFill/>
            <a:miter lim="800000"/>
            <a:headEnd/>
            <a:tailEnd/>
          </a:ln>
        </p:spPr>
        <p:txBody>
          <a:bodyPr/>
          <a:lstStyle/>
          <a:p>
            <a:pPr algn="ctr" eaLnBrk="1" hangingPunct="1"/>
            <a:r>
              <a:rPr lang="fr-FR" altLang="fr-FR" sz="3200" b="1" u="sng" dirty="0">
                <a:solidFill>
                  <a:schemeClr val="bg1"/>
                </a:solidFill>
                <a:latin typeface="+mn-lt"/>
              </a:rPr>
              <a:t>Le financement du projet</a:t>
            </a:r>
          </a:p>
        </p:txBody>
      </p:sp>
    </p:spTree>
    <p:extLst>
      <p:ext uri="{BB962C8B-B14F-4D97-AF65-F5344CB8AC3E}">
        <p14:creationId xmlns:p14="http://schemas.microsoft.com/office/powerpoint/2010/main" val="36112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1369245" y="1068636"/>
            <a:ext cx="7785162" cy="393700"/>
          </a:xfrm>
        </p:spPr>
        <p:txBody>
          <a:bodyPr anchor="t">
            <a:noAutofit/>
          </a:bodyPr>
          <a:lstStyle/>
          <a:p>
            <a:pPr eaLnBrk="1" hangingPunct="1"/>
            <a:r>
              <a:rPr lang="fr-FR" altLang="fr-FR" sz="2000" b="1" dirty="0">
                <a:latin typeface="+mn-lt"/>
                <a:ea typeface="ＭＳ Ｐゴシック" pitchFamily="34" charset="-128"/>
                <a:cs typeface="Arial" charset="0"/>
              </a:rPr>
              <a:t> </a:t>
            </a:r>
            <a:r>
              <a:rPr lang="fr-FR" altLang="fr-FR" sz="2000" b="1" dirty="0">
                <a:latin typeface="+mn-lt"/>
                <a:ea typeface="ＭＳ Ｐゴシック" pitchFamily="34" charset="-128"/>
                <a:sym typeface="Wingdings" pitchFamily="2" charset="2"/>
              </a:rPr>
              <a:t>A) </a:t>
            </a:r>
            <a:r>
              <a:rPr lang="fr-FR" altLang="fr-FR" sz="2000" b="1" u="sng" dirty="0">
                <a:latin typeface="+mn-lt"/>
                <a:ea typeface="ＭＳ Ｐゴシック" pitchFamily="34" charset="-128"/>
                <a:sym typeface="Wingdings" pitchFamily="2" charset="2"/>
              </a:rPr>
              <a:t>Solliciter un bailleur</a:t>
            </a:r>
            <a:endParaRPr lang="fr-FR" altLang="fr-FR" sz="2000" b="1" u="sng" dirty="0">
              <a:latin typeface="+mn-lt"/>
              <a:ea typeface="ＭＳ Ｐゴシック" pitchFamily="34" charset="-128"/>
            </a:endParaRPr>
          </a:p>
        </p:txBody>
      </p:sp>
      <p:sp>
        <p:nvSpPr>
          <p:cNvPr id="6" name="ZoneTexte 1"/>
          <p:cNvSpPr txBox="1">
            <a:spLocks noChangeArrowheads="1"/>
          </p:cNvSpPr>
          <p:nvPr/>
        </p:nvSpPr>
        <p:spPr bwMode="auto">
          <a:xfrm>
            <a:off x="323528" y="1704363"/>
            <a:ext cx="7056784" cy="4478149"/>
          </a:xfrm>
          <a:prstGeom prst="rect">
            <a:avLst/>
          </a:prstGeom>
          <a:noFill/>
          <a:ln w="9525">
            <a:noFill/>
            <a:miter lim="800000"/>
            <a:headEnd/>
            <a:tailEnd/>
          </a:ln>
        </p:spPr>
        <p:txBody>
          <a:bodyPr wrap="square">
            <a:spAutoFit/>
          </a:bodyPr>
          <a:lstStyle/>
          <a:p>
            <a:pPr algn="just">
              <a:spcAft>
                <a:spcPts val="600"/>
              </a:spcAft>
              <a:buFont typeface="Wingdings" pitchFamily="2" charset="2"/>
              <a:buChar char="Ø"/>
            </a:pPr>
            <a:r>
              <a:rPr lang="fr-FR" altLang="fr-FR" sz="2000" dirty="0">
                <a:latin typeface="Calibri" pitchFamily="34" charset="0"/>
              </a:rPr>
              <a:t> </a:t>
            </a:r>
            <a:r>
              <a:rPr lang="fr-FR" altLang="fr-FR" sz="2000" b="1" dirty="0">
                <a:latin typeface="Calibri" pitchFamily="34" charset="0"/>
              </a:rPr>
              <a:t>Cibler</a:t>
            </a:r>
            <a:r>
              <a:rPr lang="fr-FR" altLang="fr-FR" sz="2000" dirty="0">
                <a:latin typeface="Calibri" pitchFamily="34" charset="0"/>
              </a:rPr>
              <a:t> les bailleurs pertinents par rapport à son projet.</a:t>
            </a:r>
          </a:p>
          <a:p>
            <a:pPr algn="just">
              <a:spcAft>
                <a:spcPts val="600"/>
              </a:spcAft>
            </a:pPr>
            <a:endParaRPr lang="fr-FR" altLang="fr-FR" sz="1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Précéder toute sollicitation d’un </a:t>
            </a:r>
            <a:r>
              <a:rPr lang="fr-FR" altLang="fr-FR" sz="2000" b="1" dirty="0">
                <a:latin typeface="Calibri" pitchFamily="34" charset="0"/>
              </a:rPr>
              <a:t>appel téléphonique ou d’un email </a:t>
            </a:r>
            <a:r>
              <a:rPr lang="fr-FR" altLang="fr-FR" sz="2000" dirty="0">
                <a:latin typeface="Calibri" pitchFamily="34" charset="0"/>
              </a:rPr>
              <a:t>pour connaître le bailleur et pour identifier le bon interlocuteur.</a:t>
            </a:r>
          </a:p>
          <a:p>
            <a:pPr algn="just">
              <a:spcAft>
                <a:spcPts val="600"/>
              </a:spcAft>
            </a:pPr>
            <a:endParaRPr lang="fr-FR" altLang="fr-FR" sz="1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Respecter le </a:t>
            </a:r>
            <a:r>
              <a:rPr lang="fr-FR" altLang="fr-FR" sz="2000" b="1" dirty="0">
                <a:latin typeface="Calibri" pitchFamily="34" charset="0"/>
              </a:rPr>
              <a:t>calendrier</a:t>
            </a:r>
            <a:r>
              <a:rPr lang="fr-FR" altLang="fr-FR" sz="2000" dirty="0">
                <a:latin typeface="Calibri" pitchFamily="34" charset="0"/>
              </a:rPr>
              <a:t> des appels à projet ou faire une </a:t>
            </a:r>
            <a:r>
              <a:rPr lang="fr-FR" altLang="fr-FR" sz="2000" b="1" dirty="0">
                <a:latin typeface="Calibri" pitchFamily="34" charset="0"/>
              </a:rPr>
              <a:t>demande spontanée.</a:t>
            </a:r>
          </a:p>
          <a:p>
            <a:pPr algn="just">
              <a:spcAft>
                <a:spcPts val="600"/>
              </a:spcAft>
            </a:pPr>
            <a:endParaRPr lang="fr-FR" altLang="fr-FR" sz="1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Se renseigner sur les </a:t>
            </a:r>
            <a:r>
              <a:rPr lang="fr-FR" altLang="fr-FR" sz="2000" b="1" dirty="0">
                <a:latin typeface="Calibri" pitchFamily="34" charset="0"/>
              </a:rPr>
              <a:t>critères</a:t>
            </a:r>
            <a:r>
              <a:rPr lang="fr-FR" altLang="fr-FR" sz="2000" dirty="0">
                <a:latin typeface="Calibri" pitchFamily="34" charset="0"/>
              </a:rPr>
              <a:t> d’éligibilité / de sélection et la </a:t>
            </a:r>
            <a:r>
              <a:rPr lang="fr-FR" altLang="fr-FR" sz="2000" b="1" dirty="0">
                <a:latin typeface="Calibri" pitchFamily="34" charset="0"/>
              </a:rPr>
              <a:t>procédure</a:t>
            </a:r>
            <a:r>
              <a:rPr lang="fr-FR" altLang="fr-FR" sz="2000" dirty="0">
                <a:latin typeface="Calibri" pitchFamily="34" charset="0"/>
              </a:rPr>
              <a:t> à suivre. </a:t>
            </a:r>
          </a:p>
          <a:p>
            <a:pPr algn="just">
              <a:spcAft>
                <a:spcPts val="600"/>
              </a:spcAft>
            </a:pPr>
            <a:endParaRPr lang="fr-FR" altLang="fr-FR" sz="1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Proposer des </a:t>
            </a:r>
            <a:r>
              <a:rPr lang="fr-FR" altLang="fr-FR" sz="2000" b="1" dirty="0">
                <a:latin typeface="Calibri" pitchFamily="34" charset="0"/>
              </a:rPr>
              <a:t>partenariats réalistes.</a:t>
            </a:r>
          </a:p>
          <a:p>
            <a:pPr algn="just">
              <a:spcAft>
                <a:spcPts val="600"/>
              </a:spcAft>
            </a:pPr>
            <a:endParaRPr lang="fr-FR" altLang="fr-FR" sz="2000" b="1" dirty="0">
              <a:latin typeface="Calibri" pitchFamily="34" charset="0"/>
            </a:endParaRPr>
          </a:p>
        </p:txBody>
      </p:sp>
      <p:pic>
        <p:nvPicPr>
          <p:cNvPr id="2" name="Image 1">
            <a:extLst>
              <a:ext uri="{FF2B5EF4-FFF2-40B4-BE49-F238E27FC236}">
                <a16:creationId xmlns:a16="http://schemas.microsoft.com/office/drawing/2014/main" id="{3BDE6FB5-BC11-4384-B8B9-2C47C5AA23CD}"/>
              </a:ext>
            </a:extLst>
          </p:cNvPr>
          <p:cNvPicPr>
            <a:picLocks noChangeAspect="1"/>
          </p:cNvPicPr>
          <p:nvPr/>
        </p:nvPicPr>
        <p:blipFill>
          <a:blip r:embed="rId3"/>
          <a:stretch>
            <a:fillRect/>
          </a:stretch>
        </p:blipFill>
        <p:spPr>
          <a:xfrm>
            <a:off x="18434" y="0"/>
            <a:ext cx="9810150" cy="826609"/>
          </a:xfrm>
          <a:prstGeom prst="rect">
            <a:avLst/>
          </a:prstGeom>
        </p:spPr>
      </p:pic>
    </p:spTree>
    <p:extLst>
      <p:ext uri="{BB962C8B-B14F-4D97-AF65-F5344CB8AC3E}">
        <p14:creationId xmlns:p14="http://schemas.microsoft.com/office/powerpoint/2010/main" val="26395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148064" y="929192"/>
            <a:ext cx="2957513" cy="381000"/>
          </a:xfrm>
          <a:prstGeom prst="rect">
            <a:avLst/>
          </a:prstGeom>
          <a:noFill/>
          <a:ln w="9525">
            <a:noFill/>
            <a:miter lim="800000"/>
            <a:headEnd/>
            <a:tailEnd/>
          </a:ln>
        </p:spPr>
        <p:txBody>
          <a:bodyPr/>
          <a:lstStyle/>
          <a:p>
            <a:pPr eaLnBrk="1" hangingPunct="1"/>
            <a:r>
              <a:rPr lang="fr-FR" altLang="fr-FR" sz="2000" b="1" u="sng" dirty="0">
                <a:latin typeface="Calibri" panose="020F0502020204030204" pitchFamily="34" charset="0"/>
                <a:cs typeface="Calibri" panose="020F0502020204030204" pitchFamily="34" charset="0"/>
              </a:rPr>
              <a:t>B. Les bailleurs de fonds</a:t>
            </a:r>
            <a:endParaRPr lang="fr-FR" altLang="fr-FR" b="1" u="sng" dirty="0">
              <a:latin typeface="Calibri" panose="020F0502020204030204" pitchFamily="34" charset="0"/>
              <a:cs typeface="Calibri" panose="020F0502020204030204" pitchFamily="34" charset="0"/>
            </a:endParaRPr>
          </a:p>
        </p:txBody>
      </p:sp>
      <p:sp>
        <p:nvSpPr>
          <p:cNvPr id="30723" name="Rectangle 5"/>
          <p:cNvSpPr>
            <a:spLocks noChangeArrowheads="1"/>
          </p:cNvSpPr>
          <p:nvPr/>
        </p:nvSpPr>
        <p:spPr bwMode="auto">
          <a:xfrm>
            <a:off x="251520" y="1793776"/>
            <a:ext cx="7998073" cy="5201424"/>
          </a:xfrm>
          <a:prstGeom prst="rect">
            <a:avLst/>
          </a:prstGeom>
          <a:noFill/>
          <a:ln w="9525">
            <a:noFill/>
            <a:miter lim="800000"/>
            <a:headEnd/>
            <a:tailEnd/>
          </a:ln>
        </p:spPr>
        <p:txBody>
          <a:bodyPr wrap="square">
            <a:spAutoFit/>
          </a:bodyPr>
          <a:lstStyle/>
          <a:p>
            <a:pPr lvl="2"/>
            <a:r>
              <a:rPr lang="fr-FR" altLang="fr-FR" b="1" u="sng" dirty="0">
                <a:latin typeface="+mj-lt"/>
              </a:rPr>
              <a:t>Toutes thématiques</a:t>
            </a:r>
          </a:p>
          <a:p>
            <a:pPr lvl="2"/>
            <a:r>
              <a:rPr lang="fr-FR" altLang="fr-FR" dirty="0">
                <a:latin typeface="+mj-lt"/>
              </a:rPr>
              <a:t>L</a:t>
            </a:r>
            <a:r>
              <a:rPr lang="ja-JP" altLang="fr-FR" dirty="0">
                <a:latin typeface="+mj-lt"/>
              </a:rPr>
              <a:t>’</a:t>
            </a:r>
            <a:r>
              <a:rPr lang="fr-FR" altLang="ja-JP" dirty="0">
                <a:latin typeface="+mj-lt"/>
              </a:rPr>
              <a:t>Agence des Micro-Projets (La Guilde)</a:t>
            </a:r>
          </a:p>
          <a:p>
            <a:pPr lvl="2"/>
            <a:r>
              <a:rPr lang="fr-FR" altLang="fr-FR" dirty="0">
                <a:latin typeface="+mj-lt"/>
              </a:rPr>
              <a:t>Rotary Club</a:t>
            </a:r>
          </a:p>
          <a:p>
            <a:pPr lvl="2"/>
            <a:r>
              <a:rPr lang="fr-FR" altLang="fr-FR" dirty="0">
                <a:latin typeface="+mj-lt"/>
              </a:rPr>
              <a:t>Lions Club </a:t>
            </a:r>
          </a:p>
          <a:p>
            <a:pPr algn="just"/>
            <a:endParaRPr lang="fr-FR" altLang="fr-FR" u="sng" dirty="0">
              <a:solidFill>
                <a:srgbClr val="00FFD9"/>
              </a:solidFill>
              <a:latin typeface="+mj-lt"/>
            </a:endParaRPr>
          </a:p>
          <a:p>
            <a:pPr lvl="2"/>
            <a:r>
              <a:rPr lang="fr-FR" altLang="fr-FR" b="1" u="sng" dirty="0">
                <a:latin typeface="+mj-lt"/>
              </a:rPr>
              <a:t>Co-développement</a:t>
            </a:r>
            <a:r>
              <a:rPr lang="fr-FR" altLang="fr-FR" dirty="0">
                <a:latin typeface="+mj-lt"/>
              </a:rPr>
              <a:t> (concerne les OSIM) </a:t>
            </a:r>
            <a:endParaRPr lang="fr-FR" altLang="fr-FR" u="sng" dirty="0">
              <a:latin typeface="+mj-lt"/>
            </a:endParaRPr>
          </a:p>
          <a:p>
            <a:pPr lvl="2"/>
            <a:r>
              <a:rPr lang="fr-FR" altLang="fr-FR" dirty="0">
                <a:latin typeface="+mj-lt"/>
              </a:rPr>
              <a:t>PRA/OSIM </a:t>
            </a:r>
          </a:p>
          <a:p>
            <a:pPr lvl="2"/>
            <a:r>
              <a:rPr lang="fr-FR" altLang="fr-FR" dirty="0">
                <a:latin typeface="+mj-lt"/>
              </a:rPr>
              <a:t>Label Paris Co-développement Sud</a:t>
            </a:r>
            <a:r>
              <a:rPr lang="fr-FR" altLang="fr-FR" u="sng" dirty="0">
                <a:latin typeface="+mj-lt"/>
              </a:rPr>
              <a:t> </a:t>
            </a:r>
          </a:p>
          <a:p>
            <a:pPr algn="just"/>
            <a:endParaRPr lang="fr-FR" altLang="fr-FR" u="sng" dirty="0">
              <a:latin typeface="+mj-lt"/>
            </a:endParaRPr>
          </a:p>
          <a:p>
            <a:pPr lvl="2"/>
            <a:r>
              <a:rPr lang="fr-FR" altLang="fr-FR" b="1" u="sng" dirty="0">
                <a:latin typeface="+mj-lt"/>
              </a:rPr>
              <a:t>Projets tournés vers les femmes:</a:t>
            </a:r>
          </a:p>
          <a:p>
            <a:pPr lvl="2"/>
            <a:r>
              <a:rPr lang="fr-FR" altLang="fr-FR" dirty="0">
                <a:latin typeface="+mj-lt"/>
              </a:rPr>
              <a:t>Fondation Elle</a:t>
            </a:r>
          </a:p>
          <a:p>
            <a:pPr lvl="2"/>
            <a:r>
              <a:rPr lang="fr-FR" altLang="fr-FR" dirty="0">
                <a:latin typeface="+mj-lt"/>
              </a:rPr>
              <a:t>Fondation L</a:t>
            </a:r>
            <a:r>
              <a:rPr lang="ja-JP" altLang="fr-FR" dirty="0">
                <a:latin typeface="+mj-lt"/>
              </a:rPr>
              <a:t>’</a:t>
            </a:r>
            <a:r>
              <a:rPr lang="fr-FR" altLang="ja-JP" dirty="0">
                <a:latin typeface="+mj-lt"/>
              </a:rPr>
              <a:t>Occitane </a:t>
            </a:r>
          </a:p>
          <a:p>
            <a:pPr lvl="2"/>
            <a:r>
              <a:rPr lang="fr-FR" altLang="fr-FR" dirty="0">
                <a:latin typeface="+mj-lt"/>
              </a:rPr>
              <a:t>Fondation Raja</a:t>
            </a:r>
          </a:p>
          <a:p>
            <a:pPr lvl="2"/>
            <a:r>
              <a:rPr lang="fr-FR" altLang="fr-FR" dirty="0">
                <a:latin typeface="+mj-lt"/>
              </a:rPr>
              <a:t>Fondation Cécilia Attias</a:t>
            </a:r>
          </a:p>
          <a:p>
            <a:pPr lvl="2"/>
            <a:r>
              <a:rPr lang="fr-FR" altLang="fr-FR" dirty="0">
                <a:latin typeface="+mj-lt"/>
              </a:rPr>
              <a:t>Fondation Femme Actuelle</a:t>
            </a:r>
          </a:p>
          <a:p>
            <a:pPr lvl="2"/>
            <a:r>
              <a:rPr lang="fr-FR" altLang="fr-FR" dirty="0">
                <a:latin typeface="+mj-lt"/>
              </a:rPr>
              <a:t>Fondation pour la dignité et le droit des femmes (PPR)</a:t>
            </a:r>
          </a:p>
          <a:p>
            <a:pPr lvl="2"/>
            <a:r>
              <a:rPr lang="fr-FR" altLang="fr-FR" dirty="0">
                <a:latin typeface="+mj-lt"/>
              </a:rPr>
              <a:t>Fonds pour les femmes en méditerranée</a:t>
            </a:r>
            <a:endParaRPr lang="fr-FR" altLang="fr-FR" b="1" u="sng" dirty="0">
              <a:latin typeface="+mj-lt"/>
            </a:endParaRPr>
          </a:p>
          <a:p>
            <a:pPr lvl="2"/>
            <a:endParaRPr lang="fr-FR" altLang="fr-FR" sz="1400" dirty="0">
              <a:latin typeface="+mj-lt"/>
            </a:endParaRPr>
          </a:p>
          <a:p>
            <a:pPr algn="just"/>
            <a:endParaRPr lang="fr-FR" altLang="fr-FR" sz="1200" dirty="0">
              <a:latin typeface="Century Gothic" pitchFamily="34" charset="0"/>
            </a:endParaRPr>
          </a:p>
        </p:txBody>
      </p:sp>
      <p:pic>
        <p:nvPicPr>
          <p:cNvPr id="2" name="Image 1">
            <a:extLst>
              <a:ext uri="{FF2B5EF4-FFF2-40B4-BE49-F238E27FC236}">
                <a16:creationId xmlns:a16="http://schemas.microsoft.com/office/drawing/2014/main" id="{9D032676-56D9-4A22-823C-316BB6873C78}"/>
              </a:ext>
            </a:extLst>
          </p:cNvPr>
          <p:cNvPicPr>
            <a:picLocks noChangeAspect="1"/>
          </p:cNvPicPr>
          <p:nvPr/>
        </p:nvPicPr>
        <p:blipFill>
          <a:blip r:embed="rId3"/>
          <a:stretch>
            <a:fillRect/>
          </a:stretch>
        </p:blipFill>
        <p:spPr>
          <a:xfrm>
            <a:off x="0" y="0"/>
            <a:ext cx="9828584" cy="826609"/>
          </a:xfrm>
          <a:prstGeom prst="rect">
            <a:avLst/>
          </a:prstGeom>
        </p:spPr>
      </p:pic>
    </p:spTree>
    <p:extLst>
      <p:ext uri="{BB962C8B-B14F-4D97-AF65-F5344CB8AC3E}">
        <p14:creationId xmlns:p14="http://schemas.microsoft.com/office/powerpoint/2010/main" val="302249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60284" y="872155"/>
            <a:ext cx="2957513" cy="381000"/>
          </a:xfrm>
          <a:prstGeom prst="rect">
            <a:avLst/>
          </a:prstGeom>
          <a:noFill/>
          <a:ln w="9525">
            <a:noFill/>
            <a:miter lim="800000"/>
            <a:headEnd/>
            <a:tailEnd/>
          </a:ln>
        </p:spPr>
        <p:txBody>
          <a:bodyPr/>
          <a:lstStyle/>
          <a:p>
            <a:pPr eaLnBrk="1" hangingPunct="1"/>
            <a:r>
              <a:rPr lang="fr-FR" altLang="fr-FR" sz="1800" b="1" u="sng" dirty="0">
                <a:latin typeface="Calibri" panose="020F0502020204030204" pitchFamily="34" charset="0"/>
                <a:cs typeface="Calibri" panose="020F0502020204030204" pitchFamily="34" charset="0"/>
              </a:rPr>
              <a:t>B. Les bailleurs de fonds</a:t>
            </a:r>
            <a:endParaRPr lang="fr-FR" altLang="fr-FR" sz="1600" b="1" u="sng" dirty="0">
              <a:latin typeface="Calibri" panose="020F0502020204030204" pitchFamily="34" charset="0"/>
              <a:cs typeface="Calibri" panose="020F0502020204030204" pitchFamily="34" charset="0"/>
            </a:endParaRPr>
          </a:p>
        </p:txBody>
      </p:sp>
      <p:sp>
        <p:nvSpPr>
          <p:cNvPr id="30723" name="Rectangle 5"/>
          <p:cNvSpPr>
            <a:spLocks noChangeArrowheads="1"/>
          </p:cNvSpPr>
          <p:nvPr/>
        </p:nvSpPr>
        <p:spPr bwMode="auto">
          <a:xfrm>
            <a:off x="146101" y="1429822"/>
            <a:ext cx="8175500" cy="5386090"/>
          </a:xfrm>
          <a:prstGeom prst="rect">
            <a:avLst/>
          </a:prstGeom>
          <a:noFill/>
          <a:ln w="9525">
            <a:noFill/>
            <a:miter lim="800000"/>
            <a:headEnd/>
            <a:tailEnd/>
          </a:ln>
        </p:spPr>
        <p:txBody>
          <a:bodyPr wrap="square">
            <a:spAutoFit/>
          </a:bodyPr>
          <a:lstStyle/>
          <a:p>
            <a:pPr lvl="2"/>
            <a:endParaRPr lang="fr-FR" altLang="fr-FR" sz="1400" dirty="0">
              <a:latin typeface="+mj-lt"/>
            </a:endParaRPr>
          </a:p>
          <a:p>
            <a:pPr lvl="2"/>
            <a:r>
              <a:rPr lang="fr-FR" altLang="fr-FR" sz="2000" b="1" u="sng" dirty="0">
                <a:latin typeface="+mj-lt"/>
              </a:rPr>
              <a:t>Projets portés par des jeunes :</a:t>
            </a:r>
          </a:p>
          <a:p>
            <a:pPr lvl="2"/>
            <a:r>
              <a:rPr lang="fr-FR" altLang="fr-FR" sz="2000" dirty="0">
                <a:latin typeface="+mj-lt"/>
              </a:rPr>
              <a:t>Fondation Auchan</a:t>
            </a:r>
            <a:endParaRPr lang="fr-FR" altLang="fr-FR" sz="2000" u="sng" dirty="0">
              <a:latin typeface="+mj-lt"/>
            </a:endParaRPr>
          </a:p>
          <a:p>
            <a:pPr lvl="2"/>
            <a:r>
              <a:rPr lang="fr-FR" altLang="fr-FR" sz="2000" dirty="0">
                <a:latin typeface="+mj-lt"/>
              </a:rPr>
              <a:t>Envie d</a:t>
            </a:r>
            <a:r>
              <a:rPr lang="ja-JP" altLang="fr-FR" sz="2000" dirty="0">
                <a:latin typeface="+mj-lt"/>
              </a:rPr>
              <a:t>’</a:t>
            </a:r>
            <a:r>
              <a:rPr lang="fr-FR" altLang="ja-JP" sz="2000" dirty="0">
                <a:latin typeface="+mj-lt"/>
              </a:rPr>
              <a:t>Agir- Défi jeune</a:t>
            </a:r>
          </a:p>
          <a:p>
            <a:pPr lvl="2"/>
            <a:r>
              <a:rPr lang="fr-FR" altLang="fr-FR" sz="2000" dirty="0">
                <a:latin typeface="+mj-lt"/>
              </a:rPr>
              <a:t>JSI/VVVSI : Jeunesse Solidarité Internationale / Ville, Vie, Vacances Solidarité Internationale</a:t>
            </a:r>
          </a:p>
          <a:p>
            <a:pPr lvl="2"/>
            <a:r>
              <a:rPr lang="fr-FR" altLang="fr-FR" sz="2000" dirty="0">
                <a:latin typeface="+mj-lt"/>
              </a:rPr>
              <a:t>Bourse « Paris Jeunes aventures » </a:t>
            </a:r>
          </a:p>
          <a:p>
            <a:pPr lvl="2"/>
            <a:r>
              <a:rPr lang="fr-FR" altLang="fr-FR" sz="2000" dirty="0">
                <a:latin typeface="+mj-lt"/>
              </a:rPr>
              <a:t>Bourse déclic jeunes</a:t>
            </a:r>
          </a:p>
          <a:p>
            <a:pPr lvl="2"/>
            <a:r>
              <a:rPr lang="fr-FR" altLang="fr-FR" sz="2000" dirty="0">
                <a:latin typeface="+mj-lt"/>
              </a:rPr>
              <a:t>Culture et Actions</a:t>
            </a:r>
          </a:p>
          <a:p>
            <a:pPr lvl="2"/>
            <a:r>
              <a:rPr lang="fr-FR" altLang="fr-FR" sz="2000" dirty="0">
                <a:latin typeface="+mj-lt"/>
              </a:rPr>
              <a:t>PIEED : Prix des Initiatives Étudiantes pour l</a:t>
            </a:r>
            <a:r>
              <a:rPr lang="ja-JP" altLang="fr-FR" sz="2000" dirty="0">
                <a:latin typeface="+mj-lt"/>
              </a:rPr>
              <a:t>’</a:t>
            </a:r>
            <a:r>
              <a:rPr lang="fr-FR" altLang="ja-JP" sz="2000" dirty="0">
                <a:latin typeface="+mj-lt"/>
              </a:rPr>
              <a:t>Éducation au Développement</a:t>
            </a:r>
          </a:p>
          <a:p>
            <a:pPr lvl="2"/>
            <a:r>
              <a:rPr lang="fr-FR" altLang="fr-FR" sz="2000" dirty="0">
                <a:latin typeface="+mj-lt"/>
              </a:rPr>
              <a:t>PID : Prix </a:t>
            </a:r>
            <a:r>
              <a:rPr lang="fr-FR" altLang="fr-FR" sz="2000" dirty="0" err="1">
                <a:latin typeface="+mj-lt"/>
              </a:rPr>
              <a:t>Istom</a:t>
            </a:r>
            <a:r>
              <a:rPr lang="fr-FR" altLang="fr-FR" sz="2000" dirty="0">
                <a:latin typeface="+mj-lt"/>
              </a:rPr>
              <a:t> </a:t>
            </a:r>
            <a:r>
              <a:rPr lang="fr-FR" altLang="fr-FR" sz="2000" dirty="0" err="1">
                <a:latin typeface="+mj-lt"/>
              </a:rPr>
              <a:t>Developpement</a:t>
            </a:r>
            <a:endParaRPr lang="fr-FR" altLang="fr-FR" sz="2000" dirty="0">
              <a:latin typeface="+mj-lt"/>
            </a:endParaRPr>
          </a:p>
          <a:p>
            <a:pPr lvl="2"/>
            <a:r>
              <a:rPr lang="fr-FR" altLang="fr-FR" sz="2000" dirty="0">
                <a:latin typeface="+mj-lt"/>
              </a:rPr>
              <a:t>FSDIE : Fonds de Soutien et de Développement des Initiatives Étudiantes</a:t>
            </a:r>
          </a:p>
          <a:p>
            <a:pPr lvl="2"/>
            <a:r>
              <a:rPr lang="fr-FR" altLang="fr-FR" sz="2000" dirty="0">
                <a:latin typeface="+mj-lt"/>
              </a:rPr>
              <a:t>Les jeunes qui osent</a:t>
            </a:r>
          </a:p>
          <a:p>
            <a:pPr lvl="2"/>
            <a:r>
              <a:rPr lang="fr-FR" altLang="fr-FR" sz="2000" dirty="0">
                <a:latin typeface="+mj-lt"/>
              </a:rPr>
              <a:t>Collectivités territoriales</a:t>
            </a:r>
          </a:p>
          <a:p>
            <a:pPr lvl="2"/>
            <a:r>
              <a:rPr lang="fr-FR" altLang="fr-FR" sz="2000" dirty="0">
                <a:latin typeface="+mj-lt"/>
              </a:rPr>
              <a:t>PEJA</a:t>
            </a:r>
          </a:p>
          <a:p>
            <a:pPr algn="just"/>
            <a:endParaRPr lang="fr-FR" altLang="fr-FR" sz="1200" dirty="0">
              <a:latin typeface="Century Gothic" pitchFamily="34" charset="0"/>
            </a:endParaRPr>
          </a:p>
        </p:txBody>
      </p:sp>
      <p:pic>
        <p:nvPicPr>
          <p:cNvPr id="2" name="Image 1">
            <a:extLst>
              <a:ext uri="{FF2B5EF4-FFF2-40B4-BE49-F238E27FC236}">
                <a16:creationId xmlns:a16="http://schemas.microsoft.com/office/drawing/2014/main" id="{9D032676-56D9-4A22-823C-316BB6873C78}"/>
              </a:ext>
            </a:extLst>
          </p:cNvPr>
          <p:cNvPicPr>
            <a:picLocks noChangeAspect="1"/>
          </p:cNvPicPr>
          <p:nvPr/>
        </p:nvPicPr>
        <p:blipFill>
          <a:blip r:embed="rId3"/>
          <a:stretch>
            <a:fillRect/>
          </a:stretch>
        </p:blipFill>
        <p:spPr>
          <a:xfrm>
            <a:off x="0" y="9841"/>
            <a:ext cx="9756576" cy="826609"/>
          </a:xfrm>
          <a:prstGeom prst="rect">
            <a:avLst/>
          </a:prstGeom>
        </p:spPr>
      </p:pic>
    </p:spTree>
    <p:extLst>
      <p:ext uri="{BB962C8B-B14F-4D97-AF65-F5344CB8AC3E}">
        <p14:creationId xmlns:p14="http://schemas.microsoft.com/office/powerpoint/2010/main" val="240822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059832" y="1005117"/>
            <a:ext cx="4968552" cy="743791"/>
          </a:xfrm>
          <a:prstGeom prst="rect">
            <a:avLst/>
          </a:prstGeom>
          <a:noFill/>
          <a:ln w="9525">
            <a:noFill/>
            <a:miter lim="800000"/>
            <a:headEnd/>
            <a:tailEnd/>
          </a:ln>
        </p:spPr>
        <p:txBody>
          <a:bodyPr/>
          <a:lstStyle/>
          <a:p>
            <a:pPr algn="ctr" eaLnBrk="1" hangingPunct="1"/>
            <a:r>
              <a:rPr lang="fr-FR" altLang="fr-FR" sz="1800" b="1" u="sng" dirty="0">
                <a:latin typeface="Calibri" panose="020F0502020204030204" pitchFamily="34" charset="0"/>
                <a:cs typeface="Calibri" panose="020F0502020204030204" pitchFamily="34" charset="0"/>
              </a:rPr>
              <a:t>B. Les bailleurs de fonds</a:t>
            </a:r>
            <a:br>
              <a:rPr lang="fr-FR" altLang="fr-FR" sz="1800" b="1" u="sng" dirty="0">
                <a:latin typeface="Calibri" panose="020F0502020204030204" pitchFamily="34" charset="0"/>
                <a:cs typeface="Calibri" panose="020F0502020204030204" pitchFamily="34" charset="0"/>
              </a:rPr>
            </a:br>
            <a:r>
              <a:rPr lang="fr-FR" altLang="fr-FR" sz="1800" b="1" u="sng" dirty="0">
                <a:latin typeface="Calibri" panose="020F0502020204030204" pitchFamily="34" charset="0"/>
                <a:cs typeface="Calibri" panose="020F0502020204030204" pitchFamily="34" charset="0"/>
              </a:rPr>
              <a:t>Enfance / Éducation</a:t>
            </a:r>
            <a:endParaRPr lang="fr-FR" altLang="fr-FR" sz="4400" dirty="0">
              <a:latin typeface="Calibri" panose="020F0502020204030204" pitchFamily="34" charset="0"/>
              <a:cs typeface="Calibri" panose="020F0502020204030204" pitchFamily="34" charset="0"/>
            </a:endParaRPr>
          </a:p>
        </p:txBody>
      </p:sp>
      <p:sp>
        <p:nvSpPr>
          <p:cNvPr id="31747" name="Text Box 5"/>
          <p:cNvSpPr txBox="1">
            <a:spLocks noChangeArrowheads="1"/>
          </p:cNvSpPr>
          <p:nvPr/>
        </p:nvSpPr>
        <p:spPr bwMode="auto">
          <a:xfrm>
            <a:off x="611560" y="1748909"/>
            <a:ext cx="3352800" cy="5109091"/>
          </a:xfrm>
          <a:prstGeom prst="rect">
            <a:avLst/>
          </a:prstGeom>
          <a:noFill/>
          <a:ln w="9525">
            <a:noFill/>
            <a:miter lim="800000"/>
            <a:headEnd/>
            <a:tailEnd/>
          </a:ln>
        </p:spPr>
        <p:txBody>
          <a:bodyPr>
            <a:spAutoFit/>
          </a:bodyPr>
          <a:lstStyle/>
          <a:p>
            <a:pPr algn="just"/>
            <a:endParaRPr lang="fr-FR" altLang="fr-FR" sz="1400" u="sng" dirty="0">
              <a:latin typeface="Century Gothic" pitchFamily="34" charset="0"/>
            </a:endParaRPr>
          </a:p>
          <a:p>
            <a:pPr algn="just"/>
            <a:r>
              <a:rPr lang="fr-FR" altLang="fr-FR" sz="1600" dirty="0">
                <a:latin typeface="+mj-lt"/>
              </a:rPr>
              <a:t>Fondation pour l</a:t>
            </a:r>
            <a:r>
              <a:rPr lang="ja-JP" altLang="fr-FR" sz="1600" dirty="0">
                <a:latin typeface="+mj-lt"/>
              </a:rPr>
              <a:t>’</a:t>
            </a:r>
            <a:r>
              <a:rPr lang="fr-FR" altLang="ja-JP" sz="1600" dirty="0">
                <a:latin typeface="+mj-lt"/>
              </a:rPr>
              <a:t>Enfance</a:t>
            </a:r>
          </a:p>
          <a:p>
            <a:pPr algn="just"/>
            <a:r>
              <a:rPr lang="fr-FR" altLang="fr-FR" sz="1600" dirty="0">
                <a:latin typeface="+mj-lt"/>
              </a:rPr>
              <a:t>Fondation </a:t>
            </a:r>
            <a:r>
              <a:rPr lang="fr-FR" altLang="fr-FR" sz="1600" dirty="0" err="1">
                <a:latin typeface="+mj-lt"/>
              </a:rPr>
              <a:t>Meeschaert</a:t>
            </a:r>
            <a:r>
              <a:rPr lang="fr-FR" altLang="fr-FR" sz="1600" dirty="0">
                <a:latin typeface="+mj-lt"/>
              </a:rPr>
              <a:t> </a:t>
            </a:r>
          </a:p>
          <a:p>
            <a:pPr algn="just"/>
            <a:r>
              <a:rPr lang="fr-FR" altLang="fr-FR" sz="1600" dirty="0">
                <a:latin typeface="+mj-lt"/>
              </a:rPr>
              <a:t>Fondation Orange 		</a:t>
            </a:r>
          </a:p>
          <a:p>
            <a:pPr algn="just"/>
            <a:r>
              <a:rPr lang="fr-FR" altLang="fr-FR" sz="1600" dirty="0">
                <a:latin typeface="+mj-lt"/>
              </a:rPr>
              <a:t>Fondation Aviva 		</a:t>
            </a:r>
          </a:p>
          <a:p>
            <a:pPr algn="just"/>
            <a:r>
              <a:rPr lang="fr-FR" altLang="fr-FR" sz="1600" dirty="0">
                <a:latin typeface="+mj-lt"/>
              </a:rPr>
              <a:t>Fondation Areva</a:t>
            </a:r>
          </a:p>
          <a:p>
            <a:pPr algn="just"/>
            <a:r>
              <a:rPr lang="fr-FR" altLang="fr-FR" sz="1600" dirty="0">
                <a:latin typeface="+mj-lt"/>
              </a:rPr>
              <a:t>Actions Visa		</a:t>
            </a:r>
          </a:p>
          <a:p>
            <a:pPr algn="just"/>
            <a:r>
              <a:rPr lang="fr-FR" altLang="fr-FR" sz="1600" dirty="0">
                <a:latin typeface="+mj-lt"/>
              </a:rPr>
              <a:t>Association d</a:t>
            </a:r>
            <a:r>
              <a:rPr lang="ja-JP" altLang="fr-FR" sz="1600" dirty="0">
                <a:latin typeface="+mj-lt"/>
              </a:rPr>
              <a:t>’</a:t>
            </a:r>
            <a:r>
              <a:rPr lang="fr-FR" altLang="ja-JP" sz="1600" dirty="0">
                <a:latin typeface="+mj-lt"/>
              </a:rPr>
              <a:t>Aide à l</a:t>
            </a:r>
            <a:r>
              <a:rPr lang="ja-JP" altLang="fr-FR" sz="1600" dirty="0">
                <a:latin typeface="+mj-lt"/>
              </a:rPr>
              <a:t>’</a:t>
            </a:r>
            <a:r>
              <a:rPr lang="fr-FR" altLang="ja-JP" sz="1600" dirty="0">
                <a:latin typeface="+mj-lt"/>
              </a:rPr>
              <a:t>Humanitaire </a:t>
            </a:r>
          </a:p>
          <a:p>
            <a:pPr algn="just"/>
            <a:r>
              <a:rPr lang="fr-FR" altLang="fr-FR" sz="1600" dirty="0">
                <a:latin typeface="+mj-lt"/>
              </a:rPr>
              <a:t>Association Talents et Partage</a:t>
            </a:r>
          </a:p>
          <a:p>
            <a:pPr algn="just"/>
            <a:r>
              <a:rPr lang="fr-FR" altLang="fr-FR" sz="1600" dirty="0">
                <a:latin typeface="+mj-lt"/>
              </a:rPr>
              <a:t>Association Crédit Agricole Solidarité et Développement </a:t>
            </a:r>
          </a:p>
          <a:p>
            <a:pPr algn="just"/>
            <a:r>
              <a:rPr lang="fr-FR" altLang="fr-FR" sz="1600" dirty="0">
                <a:latin typeface="+mj-lt"/>
              </a:rPr>
              <a:t>Ligue de l</a:t>
            </a:r>
            <a:r>
              <a:rPr lang="ja-JP" altLang="fr-FR" sz="1600" dirty="0">
                <a:latin typeface="+mj-lt"/>
              </a:rPr>
              <a:t>’</a:t>
            </a:r>
            <a:r>
              <a:rPr lang="fr-FR" altLang="ja-JP" sz="1600" dirty="0">
                <a:latin typeface="+mj-lt"/>
              </a:rPr>
              <a:t>enseignement </a:t>
            </a:r>
          </a:p>
          <a:p>
            <a:pPr algn="just"/>
            <a:r>
              <a:rPr lang="fr-FR" altLang="fr-FR" sz="1600" dirty="0">
                <a:latin typeface="+mj-lt"/>
              </a:rPr>
              <a:t>Fondation Suez </a:t>
            </a:r>
          </a:p>
          <a:p>
            <a:pPr algn="just"/>
            <a:r>
              <a:rPr lang="fr-FR" altLang="fr-FR" sz="1600" dirty="0">
                <a:latin typeface="+mj-lt"/>
              </a:rPr>
              <a:t>Fondation Ronald Mc Donald</a:t>
            </a:r>
          </a:p>
          <a:p>
            <a:pPr algn="just"/>
            <a:r>
              <a:rPr lang="fr-FR" altLang="fr-FR" sz="1600" dirty="0">
                <a:latin typeface="+mj-lt"/>
              </a:rPr>
              <a:t>Fondation Coca Cola</a:t>
            </a:r>
            <a:endParaRPr lang="fr-FR" altLang="fr-FR" sz="1600" dirty="0">
              <a:solidFill>
                <a:srgbClr val="00FFD9"/>
              </a:solidFill>
              <a:latin typeface="+mj-lt"/>
            </a:endParaRPr>
          </a:p>
          <a:p>
            <a:pPr algn="just"/>
            <a:r>
              <a:rPr lang="fr-FR" altLang="fr-FR" sz="1600" dirty="0">
                <a:latin typeface="+mj-lt"/>
              </a:rPr>
              <a:t>Fondation Air France</a:t>
            </a:r>
          </a:p>
          <a:p>
            <a:pPr algn="just"/>
            <a:r>
              <a:rPr lang="fr-FR" altLang="fr-FR" sz="1600" dirty="0">
                <a:latin typeface="+mj-lt"/>
              </a:rPr>
              <a:t>Fondation Carrefour</a:t>
            </a:r>
            <a:endParaRPr lang="fr-FR" altLang="fr-FR" sz="1600" b="1" dirty="0">
              <a:latin typeface="+mj-lt"/>
            </a:endParaRPr>
          </a:p>
          <a:p>
            <a:pPr algn="just"/>
            <a:r>
              <a:rPr lang="fr-FR" altLang="fr-FR" sz="1600" dirty="0">
                <a:latin typeface="+mj-lt"/>
              </a:rPr>
              <a:t>Fondation Casino</a:t>
            </a:r>
          </a:p>
          <a:p>
            <a:r>
              <a:rPr lang="fr-FR" altLang="fr-FR" sz="1600" dirty="0">
                <a:latin typeface="+mj-lt"/>
              </a:rPr>
              <a:t>Fondation Good Planet</a:t>
            </a:r>
          </a:p>
          <a:p>
            <a:pPr algn="just"/>
            <a:endParaRPr lang="fr-FR" altLang="fr-FR" sz="1200" dirty="0">
              <a:latin typeface="Century Gothic" pitchFamily="34" charset="0"/>
            </a:endParaRPr>
          </a:p>
          <a:p>
            <a:pPr algn="just"/>
            <a:endParaRPr lang="fr-FR" altLang="fr-FR" sz="1200" b="1" u="sng" dirty="0">
              <a:latin typeface="Century Gothic" pitchFamily="34" charset="0"/>
            </a:endParaRPr>
          </a:p>
        </p:txBody>
      </p:sp>
      <p:sp>
        <p:nvSpPr>
          <p:cNvPr id="31748" name="Text Box 5"/>
          <p:cNvSpPr txBox="1">
            <a:spLocks noChangeArrowheads="1"/>
          </p:cNvSpPr>
          <p:nvPr/>
        </p:nvSpPr>
        <p:spPr bwMode="auto">
          <a:xfrm>
            <a:off x="4283968" y="1268760"/>
            <a:ext cx="3429000" cy="6247864"/>
          </a:xfrm>
          <a:prstGeom prst="rect">
            <a:avLst/>
          </a:prstGeom>
          <a:noFill/>
          <a:ln w="9525">
            <a:noFill/>
            <a:miter lim="800000"/>
            <a:headEnd/>
            <a:tailEnd/>
          </a:ln>
        </p:spPr>
        <p:txBody>
          <a:bodyPr>
            <a:spAutoFit/>
          </a:bodyPr>
          <a:lstStyle/>
          <a:p>
            <a:pPr algn="just"/>
            <a:endParaRPr lang="fr-FR" altLang="fr-FR" sz="1600" dirty="0">
              <a:latin typeface="+mj-lt"/>
            </a:endParaRPr>
          </a:p>
          <a:p>
            <a:pPr algn="just"/>
            <a:endParaRPr lang="fr-FR" altLang="fr-FR" sz="1600" dirty="0">
              <a:latin typeface="+mj-lt"/>
            </a:endParaRPr>
          </a:p>
          <a:p>
            <a:endParaRPr lang="fr-FR" altLang="fr-FR" sz="1600" b="1" u="sng" dirty="0">
              <a:latin typeface="+mj-lt"/>
            </a:endParaRPr>
          </a:p>
          <a:p>
            <a:r>
              <a:rPr lang="fr-FR" altLang="fr-FR" sz="1600" dirty="0">
                <a:latin typeface="+mj-lt"/>
              </a:rPr>
              <a:t>Fondation Lafarge</a:t>
            </a:r>
            <a:endParaRPr lang="fr-FR" altLang="fr-FR" sz="1600" b="1" u="sng" dirty="0">
              <a:latin typeface="+mj-lt"/>
            </a:endParaRPr>
          </a:p>
          <a:p>
            <a:r>
              <a:rPr lang="fr-FR" altLang="fr-FR" sz="1600" dirty="0">
                <a:latin typeface="+mj-lt"/>
              </a:rPr>
              <a:t>Fondation Astra Zeneca</a:t>
            </a:r>
          </a:p>
          <a:p>
            <a:r>
              <a:rPr lang="fr-FR" altLang="fr-FR" sz="1600" dirty="0">
                <a:latin typeface="+mj-lt"/>
              </a:rPr>
              <a:t>Fondation </a:t>
            </a:r>
            <a:r>
              <a:rPr lang="fr-FR" altLang="fr-FR" sz="1600" dirty="0" err="1">
                <a:latin typeface="+mj-lt"/>
              </a:rPr>
              <a:t>Amanjawa</a:t>
            </a:r>
            <a:endParaRPr lang="fr-FR" altLang="fr-FR" sz="1600" dirty="0">
              <a:latin typeface="+mj-lt"/>
            </a:endParaRPr>
          </a:p>
          <a:p>
            <a:r>
              <a:rPr lang="fr-FR" altLang="fr-FR" sz="1600" dirty="0">
                <a:latin typeface="+mj-lt"/>
              </a:rPr>
              <a:t>Fondation Bel</a:t>
            </a:r>
          </a:p>
          <a:p>
            <a:pPr algn="just"/>
            <a:r>
              <a:rPr lang="fr-FR" altLang="fr-FR" sz="1600" dirty="0">
                <a:latin typeface="+mj-lt"/>
              </a:rPr>
              <a:t>Fondation Caritas France</a:t>
            </a:r>
          </a:p>
          <a:p>
            <a:pPr algn="just"/>
            <a:r>
              <a:rPr lang="fr-FR" altLang="fr-FR" sz="1600" dirty="0">
                <a:latin typeface="+mj-lt"/>
              </a:rPr>
              <a:t>Fondation Macif</a:t>
            </a:r>
          </a:p>
          <a:p>
            <a:pPr algn="just"/>
            <a:r>
              <a:rPr lang="fr-FR" altLang="fr-FR" sz="1600" dirty="0">
                <a:latin typeface="+mj-lt"/>
              </a:rPr>
              <a:t>Fondation Léa Nature</a:t>
            </a:r>
          </a:p>
          <a:p>
            <a:pPr algn="just"/>
            <a:r>
              <a:rPr lang="fr-FR" altLang="fr-FR" sz="1600" dirty="0">
                <a:latin typeface="+mj-lt"/>
              </a:rPr>
              <a:t>Fondation Amade</a:t>
            </a:r>
          </a:p>
          <a:p>
            <a:pPr algn="just"/>
            <a:r>
              <a:rPr lang="fr-FR" altLang="fr-FR" sz="1600" dirty="0">
                <a:latin typeface="+mj-lt"/>
              </a:rPr>
              <a:t>Fondation L</a:t>
            </a:r>
            <a:r>
              <a:rPr lang="ja-JP" altLang="fr-FR" sz="1600" dirty="0">
                <a:latin typeface="+mj-lt"/>
              </a:rPr>
              <a:t>’</a:t>
            </a:r>
            <a:r>
              <a:rPr lang="fr-FR" altLang="ja-JP" sz="1600" dirty="0">
                <a:latin typeface="+mj-lt"/>
              </a:rPr>
              <a:t>Oréal</a:t>
            </a:r>
          </a:p>
          <a:p>
            <a:pPr algn="just"/>
            <a:r>
              <a:rPr lang="fr-FR" altLang="fr-FR" sz="1600" dirty="0">
                <a:latin typeface="+mj-lt"/>
              </a:rPr>
              <a:t>Fondation Haussmann 29</a:t>
            </a:r>
          </a:p>
          <a:p>
            <a:pPr algn="just"/>
            <a:r>
              <a:rPr lang="fr-FR" altLang="fr-FR" sz="1600" dirty="0">
                <a:latin typeface="+mj-lt"/>
              </a:rPr>
              <a:t>Fondation L</a:t>
            </a:r>
            <a:r>
              <a:rPr lang="ja-JP" altLang="fr-FR" sz="1600" dirty="0">
                <a:latin typeface="+mj-lt"/>
              </a:rPr>
              <a:t>’</a:t>
            </a:r>
            <a:r>
              <a:rPr lang="fr-FR" altLang="ja-JP" sz="1600" dirty="0">
                <a:latin typeface="+mj-lt"/>
              </a:rPr>
              <a:t>Obélisque</a:t>
            </a:r>
          </a:p>
          <a:p>
            <a:pPr algn="just"/>
            <a:r>
              <a:rPr lang="fr-FR" altLang="fr-FR" sz="1600" dirty="0">
                <a:latin typeface="+mj-lt"/>
              </a:rPr>
              <a:t>Fondation Mazars</a:t>
            </a:r>
          </a:p>
          <a:p>
            <a:pPr algn="just"/>
            <a:r>
              <a:rPr lang="fr-FR" altLang="fr-FR" sz="1600" dirty="0">
                <a:latin typeface="+mj-lt"/>
              </a:rPr>
              <a:t>Fondation Rainbow Bridge</a:t>
            </a:r>
          </a:p>
          <a:p>
            <a:pPr algn="just"/>
            <a:r>
              <a:rPr lang="fr-FR" altLang="fr-FR" sz="1600" dirty="0">
                <a:latin typeface="+mj-lt"/>
              </a:rPr>
              <a:t>Fondation Addax</a:t>
            </a:r>
          </a:p>
          <a:p>
            <a:pPr algn="just"/>
            <a:r>
              <a:rPr lang="fr-FR" altLang="fr-FR" sz="1600" dirty="0">
                <a:latin typeface="+mj-lt"/>
              </a:rPr>
              <a:t>Fondation Accor</a:t>
            </a:r>
          </a:p>
          <a:p>
            <a:pPr algn="just"/>
            <a:r>
              <a:rPr lang="fr-FR" altLang="fr-FR" sz="1600" dirty="0">
                <a:latin typeface="+mj-lt"/>
              </a:rPr>
              <a:t>Fondation Hermès</a:t>
            </a:r>
          </a:p>
          <a:p>
            <a:pPr algn="just"/>
            <a:r>
              <a:rPr lang="fr-FR" altLang="fr-FR" sz="1600" dirty="0">
                <a:latin typeface="+mj-lt"/>
              </a:rPr>
              <a:t>Fondation Afat Voyages</a:t>
            </a:r>
          </a:p>
          <a:p>
            <a:pPr algn="just"/>
            <a:r>
              <a:rPr lang="fr-FR" altLang="fr-FR" sz="1600" dirty="0">
                <a:latin typeface="+mj-lt"/>
              </a:rPr>
              <a:t>Fondation </a:t>
            </a:r>
            <a:r>
              <a:rPr lang="fr-FR" altLang="fr-FR" sz="1600" dirty="0" err="1">
                <a:latin typeface="+mj-lt"/>
              </a:rPr>
              <a:t>Casssous</a:t>
            </a:r>
            <a:endParaRPr lang="fr-FR" altLang="fr-FR" sz="1600" dirty="0">
              <a:latin typeface="+mj-lt"/>
            </a:endParaRPr>
          </a:p>
          <a:p>
            <a:pPr algn="just"/>
            <a:endParaRPr lang="fr-FR" altLang="fr-FR" sz="1600" dirty="0">
              <a:latin typeface="+mj-lt"/>
            </a:endParaRPr>
          </a:p>
          <a:p>
            <a:pPr algn="just"/>
            <a:endParaRPr lang="fr-FR" altLang="fr-FR" sz="1600" dirty="0">
              <a:latin typeface="+mj-lt"/>
            </a:endParaRPr>
          </a:p>
          <a:p>
            <a:pPr algn="just"/>
            <a:endParaRPr lang="fr-FR" altLang="fr-FR" sz="1600" dirty="0">
              <a:latin typeface="+mj-lt"/>
            </a:endParaRPr>
          </a:p>
          <a:p>
            <a:pPr algn="just"/>
            <a:endParaRPr lang="fr-FR" altLang="fr-FR" sz="1600" b="1" u="sng" dirty="0">
              <a:latin typeface="+mj-lt"/>
            </a:endParaRPr>
          </a:p>
        </p:txBody>
      </p:sp>
      <p:pic>
        <p:nvPicPr>
          <p:cNvPr id="2" name="Image 1">
            <a:extLst>
              <a:ext uri="{FF2B5EF4-FFF2-40B4-BE49-F238E27FC236}">
                <a16:creationId xmlns:a16="http://schemas.microsoft.com/office/drawing/2014/main" id="{2AB2E0CB-C05E-4FAA-AF95-F094534EE0E8}"/>
              </a:ext>
            </a:extLst>
          </p:cNvPr>
          <p:cNvPicPr>
            <a:picLocks noChangeAspect="1"/>
          </p:cNvPicPr>
          <p:nvPr/>
        </p:nvPicPr>
        <p:blipFill>
          <a:blip r:embed="rId3"/>
          <a:stretch>
            <a:fillRect/>
          </a:stretch>
        </p:blipFill>
        <p:spPr>
          <a:xfrm>
            <a:off x="0" y="-2887"/>
            <a:ext cx="9756576" cy="826609"/>
          </a:xfrm>
          <a:prstGeom prst="rect">
            <a:avLst/>
          </a:prstGeom>
        </p:spPr>
      </p:pic>
    </p:spTree>
    <p:extLst>
      <p:ext uri="{BB962C8B-B14F-4D97-AF65-F5344CB8AC3E}">
        <p14:creationId xmlns:p14="http://schemas.microsoft.com/office/powerpoint/2010/main" val="127207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238500" y="727495"/>
            <a:ext cx="3886200" cy="381000"/>
          </a:xfrm>
          <a:prstGeom prst="rect">
            <a:avLst/>
          </a:prstGeom>
          <a:noFill/>
          <a:ln w="9525">
            <a:noFill/>
            <a:miter lim="800000"/>
            <a:headEnd/>
            <a:tailEnd/>
          </a:ln>
        </p:spPr>
        <p:txBody>
          <a:bodyPr/>
          <a:lstStyle/>
          <a:p>
            <a:pPr algn="ctr" eaLnBrk="1" hangingPunct="1"/>
            <a:r>
              <a:rPr lang="fr-FR" altLang="fr-FR" sz="1800" b="1" u="sng" dirty="0">
                <a:latin typeface="+mj-lt"/>
              </a:rPr>
              <a:t>B. Les bailleurs de fonds</a:t>
            </a:r>
            <a:br>
              <a:rPr lang="fr-FR" altLang="fr-FR" sz="1800" b="1" u="sng" dirty="0">
                <a:latin typeface="+mj-lt"/>
              </a:rPr>
            </a:br>
            <a:r>
              <a:rPr lang="fr-FR" altLang="fr-FR" sz="1800" b="1" u="sng" dirty="0">
                <a:latin typeface="+mj-lt"/>
              </a:rPr>
              <a:t>Eau/</a:t>
            </a:r>
            <a:r>
              <a:rPr lang="fr-FR" altLang="fr-FR" sz="1800" b="1" u="sng" dirty="0">
                <a:latin typeface="+mj-lt"/>
                <a:cs typeface="Calibri" panose="020F0502020204030204" pitchFamily="34" charset="0"/>
              </a:rPr>
              <a:t>Assainissement</a:t>
            </a:r>
            <a:endParaRPr lang="fr-FR" altLang="fr-FR" sz="1800" dirty="0">
              <a:latin typeface="+mj-lt"/>
              <a:cs typeface="Calibri" panose="020F0502020204030204" pitchFamily="34" charset="0"/>
            </a:endParaRPr>
          </a:p>
        </p:txBody>
      </p:sp>
      <p:sp>
        <p:nvSpPr>
          <p:cNvPr id="32771" name="Text Box 5"/>
          <p:cNvSpPr txBox="1">
            <a:spLocks noChangeArrowheads="1"/>
          </p:cNvSpPr>
          <p:nvPr/>
        </p:nvSpPr>
        <p:spPr bwMode="auto">
          <a:xfrm>
            <a:off x="1828800" y="1600200"/>
            <a:ext cx="3352800" cy="457200"/>
          </a:xfrm>
          <a:prstGeom prst="rect">
            <a:avLst/>
          </a:prstGeom>
          <a:noFill/>
          <a:ln w="9525">
            <a:noFill/>
            <a:miter lim="800000"/>
            <a:headEnd/>
            <a:tailEnd/>
          </a:ln>
        </p:spPr>
        <p:txBody>
          <a:bodyPr>
            <a:spAutoFit/>
          </a:bodyPr>
          <a:lstStyle/>
          <a:p>
            <a:pPr algn="just"/>
            <a:endParaRPr lang="fr-FR" altLang="fr-FR" sz="1200">
              <a:latin typeface="Century Gothic" pitchFamily="34" charset="0"/>
            </a:endParaRPr>
          </a:p>
          <a:p>
            <a:pPr algn="just"/>
            <a:endParaRPr lang="fr-FR" altLang="fr-FR" sz="1200" b="1" u="sng">
              <a:latin typeface="Century Gothic" pitchFamily="34" charset="0"/>
            </a:endParaRPr>
          </a:p>
        </p:txBody>
      </p:sp>
      <p:sp>
        <p:nvSpPr>
          <p:cNvPr id="32772" name="Text Box 5"/>
          <p:cNvSpPr txBox="1">
            <a:spLocks noChangeArrowheads="1"/>
          </p:cNvSpPr>
          <p:nvPr/>
        </p:nvSpPr>
        <p:spPr bwMode="auto">
          <a:xfrm>
            <a:off x="5638800" y="1219200"/>
            <a:ext cx="3429000" cy="1004888"/>
          </a:xfrm>
          <a:prstGeom prst="rect">
            <a:avLst/>
          </a:prstGeom>
          <a:noFill/>
          <a:ln w="9525">
            <a:noFill/>
            <a:miter lim="800000"/>
            <a:headEnd/>
            <a:tailEnd/>
          </a:ln>
        </p:spPr>
        <p:txBody>
          <a:bodyPr>
            <a:spAutoFit/>
          </a:bodyPr>
          <a:lstStyle/>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b="1" u="sng">
              <a:latin typeface="Century Gothic" pitchFamily="34" charset="0"/>
            </a:endParaRPr>
          </a:p>
        </p:txBody>
      </p:sp>
      <p:sp>
        <p:nvSpPr>
          <p:cNvPr id="32773" name="Rectangle 5"/>
          <p:cNvSpPr>
            <a:spLocks noChangeArrowheads="1"/>
          </p:cNvSpPr>
          <p:nvPr/>
        </p:nvSpPr>
        <p:spPr bwMode="auto">
          <a:xfrm>
            <a:off x="538200" y="1457673"/>
            <a:ext cx="6586500" cy="5909310"/>
          </a:xfrm>
          <a:prstGeom prst="rect">
            <a:avLst/>
          </a:prstGeom>
          <a:noFill/>
          <a:ln w="9525">
            <a:noFill/>
            <a:miter lim="800000"/>
            <a:headEnd/>
            <a:tailEnd/>
          </a:ln>
        </p:spPr>
        <p:txBody>
          <a:bodyPr wrap="square">
            <a:spAutoFit/>
          </a:bodyPr>
          <a:lstStyle/>
          <a:p>
            <a:endParaRPr lang="fr-FR" altLang="fr-FR" sz="1800" u="sng" dirty="0">
              <a:latin typeface="+mj-lt"/>
            </a:endParaRPr>
          </a:p>
          <a:p>
            <a:pPr lvl="2"/>
            <a:r>
              <a:rPr lang="fr-FR" altLang="fr-FR" sz="1800" dirty="0">
                <a:latin typeface="+mj-lt"/>
              </a:rPr>
              <a:t>Ville de Paris </a:t>
            </a:r>
          </a:p>
          <a:p>
            <a:pPr lvl="2"/>
            <a:r>
              <a:rPr lang="fr-FR" altLang="fr-FR" dirty="0">
                <a:latin typeface="+mj-lt"/>
              </a:rPr>
              <a:t>Ville et Métropole de Lyon – Fond Eau</a:t>
            </a:r>
            <a:endParaRPr lang="fr-FR" altLang="fr-FR" sz="1800" dirty="0">
              <a:latin typeface="+mj-lt"/>
            </a:endParaRPr>
          </a:p>
          <a:p>
            <a:pPr lvl="2"/>
            <a:r>
              <a:rPr lang="fr-FR" altLang="fr-FR" sz="1800" dirty="0">
                <a:latin typeface="+mj-lt"/>
              </a:rPr>
              <a:t>Agences de l</a:t>
            </a:r>
            <a:r>
              <a:rPr lang="ja-JP" altLang="fr-FR" sz="1800" dirty="0">
                <a:latin typeface="+mj-lt"/>
              </a:rPr>
              <a:t>’</a:t>
            </a:r>
            <a:r>
              <a:rPr lang="fr-FR" altLang="ja-JP" sz="1800" dirty="0">
                <a:latin typeface="+mj-lt"/>
              </a:rPr>
              <a:t>Eau </a:t>
            </a:r>
          </a:p>
          <a:p>
            <a:pPr lvl="2"/>
            <a:r>
              <a:rPr lang="fr-FR" altLang="fr-FR" sz="1800" dirty="0">
                <a:latin typeface="+mj-lt"/>
              </a:rPr>
              <a:t>Association Internationale des Maires Francophones</a:t>
            </a:r>
          </a:p>
          <a:p>
            <a:pPr lvl="2"/>
            <a:r>
              <a:rPr lang="fr-FR" altLang="fr-FR" sz="1800" dirty="0">
                <a:latin typeface="+mj-lt"/>
              </a:rPr>
              <a:t>Association Crédit Agricole Solidarité et Développement</a:t>
            </a:r>
          </a:p>
          <a:p>
            <a:pPr lvl="2"/>
            <a:r>
              <a:rPr lang="fr-FR" altLang="fr-FR" sz="1800" dirty="0">
                <a:latin typeface="+mj-lt"/>
              </a:rPr>
              <a:t>Association Talents et Partage</a:t>
            </a:r>
          </a:p>
          <a:p>
            <a:pPr lvl="2"/>
            <a:r>
              <a:rPr lang="fr-FR" altLang="fr-FR" sz="1800" dirty="0">
                <a:latin typeface="+mj-lt"/>
              </a:rPr>
              <a:t>Fondation Avenir Finance</a:t>
            </a:r>
          </a:p>
          <a:p>
            <a:pPr lvl="2"/>
            <a:r>
              <a:rPr lang="fr-FR" altLang="fr-FR" sz="1800" dirty="0">
                <a:latin typeface="+mj-lt"/>
              </a:rPr>
              <a:t>Fondation SAUR</a:t>
            </a:r>
          </a:p>
          <a:p>
            <a:pPr lvl="2"/>
            <a:r>
              <a:rPr lang="fr-FR" altLang="fr-FR" sz="1800" dirty="0">
                <a:latin typeface="+mj-lt"/>
              </a:rPr>
              <a:t>Fondation Ensemble</a:t>
            </a:r>
          </a:p>
          <a:p>
            <a:pPr lvl="2"/>
            <a:r>
              <a:rPr lang="fr-FR" altLang="fr-FR" sz="1800" dirty="0">
                <a:latin typeface="+mj-lt"/>
              </a:rPr>
              <a:t>Fondation Chirac</a:t>
            </a:r>
            <a:endParaRPr lang="fr-FR" altLang="fr-FR" sz="1800" dirty="0">
              <a:solidFill>
                <a:srgbClr val="01E1CF"/>
              </a:solidFill>
              <a:latin typeface="+mj-lt"/>
            </a:endParaRPr>
          </a:p>
          <a:p>
            <a:pPr lvl="2"/>
            <a:r>
              <a:rPr lang="fr-FR" altLang="fr-FR" sz="1800" dirty="0">
                <a:latin typeface="+mj-lt"/>
              </a:rPr>
              <a:t>Fondation France Libertés</a:t>
            </a:r>
            <a:endParaRPr lang="fr-FR" altLang="fr-FR" sz="1800" dirty="0">
              <a:solidFill>
                <a:srgbClr val="00FFD9"/>
              </a:solidFill>
              <a:latin typeface="+mj-lt"/>
            </a:endParaRPr>
          </a:p>
          <a:p>
            <a:pPr lvl="2"/>
            <a:r>
              <a:rPr lang="fr-FR" altLang="fr-FR" sz="1800" dirty="0">
                <a:latin typeface="+mj-lt"/>
              </a:rPr>
              <a:t>Fondation Coca Cola</a:t>
            </a:r>
          </a:p>
          <a:p>
            <a:pPr lvl="2"/>
            <a:r>
              <a:rPr lang="fr-FR" altLang="fr-FR" sz="1800" dirty="0">
                <a:latin typeface="+mj-lt"/>
              </a:rPr>
              <a:t>Fondation Astra Zeneca</a:t>
            </a:r>
          </a:p>
          <a:p>
            <a:pPr lvl="2"/>
            <a:r>
              <a:rPr lang="fr-FR" altLang="fr-FR" sz="1800" dirty="0">
                <a:latin typeface="+mj-lt"/>
              </a:rPr>
              <a:t>Fondation Caritas France</a:t>
            </a:r>
          </a:p>
          <a:p>
            <a:pPr lvl="2"/>
            <a:r>
              <a:rPr lang="fr-FR" altLang="fr-FR" sz="1800" dirty="0">
                <a:latin typeface="+mj-lt"/>
              </a:rPr>
              <a:t>Fondation Prince Albert II de Monaco</a:t>
            </a:r>
          </a:p>
          <a:p>
            <a:pPr lvl="2"/>
            <a:r>
              <a:rPr lang="fr-FR" altLang="fr-FR" sz="1800" dirty="0">
                <a:latin typeface="+mj-lt"/>
              </a:rPr>
              <a:t>Fondation </a:t>
            </a:r>
            <a:r>
              <a:rPr lang="fr-FR" altLang="fr-FR" sz="1800" dirty="0" err="1">
                <a:latin typeface="+mj-lt"/>
              </a:rPr>
              <a:t>Artélia</a:t>
            </a:r>
            <a:endParaRPr lang="fr-FR" altLang="fr-FR" sz="1800" dirty="0">
              <a:latin typeface="+mj-lt"/>
            </a:endParaRPr>
          </a:p>
          <a:p>
            <a:pPr lvl="2"/>
            <a:r>
              <a:rPr lang="fr-FR" altLang="fr-FR" sz="1800" dirty="0">
                <a:latin typeface="+mj-lt"/>
              </a:rPr>
              <a:t>Fondation </a:t>
            </a:r>
            <a:r>
              <a:rPr lang="fr-FR" altLang="fr-FR" sz="1800" dirty="0" err="1">
                <a:latin typeface="+mj-lt"/>
              </a:rPr>
              <a:t>Cassous</a:t>
            </a:r>
            <a:r>
              <a:rPr lang="fr-FR" altLang="fr-FR" sz="1800" dirty="0">
                <a:latin typeface="+mj-lt"/>
              </a:rPr>
              <a:t> </a:t>
            </a:r>
          </a:p>
          <a:p>
            <a:pPr lvl="2"/>
            <a:endParaRPr lang="fr-FR" altLang="fr-FR" sz="1800" dirty="0">
              <a:latin typeface="+mj-lt"/>
            </a:endParaRPr>
          </a:p>
          <a:p>
            <a:pPr lvl="2"/>
            <a:endParaRPr lang="fr-FR" altLang="fr-FR" sz="1800" dirty="0">
              <a:latin typeface="+mj-lt"/>
            </a:endParaRPr>
          </a:p>
          <a:p>
            <a:pPr lvl="2"/>
            <a:endParaRPr lang="fr-FR" altLang="fr-FR" sz="1800" dirty="0">
              <a:latin typeface="+mj-lt"/>
            </a:endParaRPr>
          </a:p>
        </p:txBody>
      </p:sp>
      <p:pic>
        <p:nvPicPr>
          <p:cNvPr id="2" name="Image 1">
            <a:extLst>
              <a:ext uri="{FF2B5EF4-FFF2-40B4-BE49-F238E27FC236}">
                <a16:creationId xmlns:a16="http://schemas.microsoft.com/office/drawing/2014/main" id="{27BFBBAC-06E2-4186-A6A6-28B213330709}"/>
              </a:ext>
            </a:extLst>
          </p:cNvPr>
          <p:cNvPicPr>
            <a:picLocks noChangeAspect="1"/>
          </p:cNvPicPr>
          <p:nvPr/>
        </p:nvPicPr>
        <p:blipFill>
          <a:blip r:embed="rId3"/>
          <a:stretch>
            <a:fillRect/>
          </a:stretch>
        </p:blipFill>
        <p:spPr>
          <a:xfrm>
            <a:off x="20928" y="36486"/>
            <a:ext cx="9735647" cy="826609"/>
          </a:xfrm>
          <a:prstGeom prst="rect">
            <a:avLst/>
          </a:prstGeom>
        </p:spPr>
      </p:pic>
    </p:spTree>
    <p:extLst>
      <p:ext uri="{BB962C8B-B14F-4D97-AF65-F5344CB8AC3E}">
        <p14:creationId xmlns:p14="http://schemas.microsoft.com/office/powerpoint/2010/main" val="327487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3923928" y="1042946"/>
            <a:ext cx="4191000" cy="534121"/>
          </a:xfrm>
          <a:prstGeom prst="rect">
            <a:avLst/>
          </a:prstGeom>
          <a:noFill/>
          <a:ln w="9525">
            <a:noFill/>
            <a:miter lim="800000"/>
            <a:headEnd/>
            <a:tailEnd/>
          </a:ln>
        </p:spPr>
        <p:txBody>
          <a:bodyPr>
            <a:spAutoFit/>
          </a:bodyPr>
          <a:lstStyle/>
          <a:p>
            <a:pPr>
              <a:lnSpc>
                <a:spcPct val="50000"/>
              </a:lnSpc>
              <a:spcBef>
                <a:spcPct val="50000"/>
              </a:spcBef>
            </a:pPr>
            <a:r>
              <a:rPr lang="fr-FR" altLang="fr-FR" sz="1800" b="1" dirty="0">
                <a:solidFill>
                  <a:schemeClr val="tx2"/>
                </a:solidFill>
                <a:latin typeface="Century Gothic" pitchFamily="34" charset="0"/>
              </a:rPr>
              <a:t>        </a:t>
            </a:r>
            <a:r>
              <a:rPr lang="fr-FR" altLang="fr-FR" sz="1800" b="1" dirty="0">
                <a:latin typeface="Calibri" panose="020F0502020204030204" pitchFamily="34" charset="0"/>
                <a:cs typeface="Calibri" panose="020F0502020204030204" pitchFamily="34" charset="0"/>
              </a:rPr>
              <a:t>  </a:t>
            </a:r>
            <a:r>
              <a:rPr lang="fr-FR" altLang="fr-FR" sz="1800" b="1" u="sng" dirty="0">
                <a:latin typeface="Calibri" panose="020F0502020204030204" pitchFamily="34" charset="0"/>
                <a:cs typeface="Calibri" panose="020F0502020204030204" pitchFamily="34" charset="0"/>
              </a:rPr>
              <a:t>B. Les bailleurs de fonds</a:t>
            </a:r>
          </a:p>
          <a:p>
            <a:pPr algn="ctr">
              <a:lnSpc>
                <a:spcPct val="50000"/>
              </a:lnSpc>
              <a:spcBef>
                <a:spcPct val="50000"/>
              </a:spcBef>
            </a:pPr>
            <a:r>
              <a:rPr lang="fr-FR" altLang="fr-FR" sz="1800" b="1" u="sng" dirty="0">
                <a:latin typeface="Calibri" panose="020F0502020204030204" pitchFamily="34" charset="0"/>
                <a:cs typeface="Calibri" panose="020F0502020204030204" pitchFamily="34" charset="0"/>
              </a:rPr>
              <a:t>Santé</a:t>
            </a:r>
          </a:p>
        </p:txBody>
      </p:sp>
      <p:sp>
        <p:nvSpPr>
          <p:cNvPr id="33795" name="Text Box 6"/>
          <p:cNvSpPr txBox="1">
            <a:spLocks noChangeArrowheads="1"/>
          </p:cNvSpPr>
          <p:nvPr/>
        </p:nvSpPr>
        <p:spPr bwMode="auto">
          <a:xfrm>
            <a:off x="374068" y="1772816"/>
            <a:ext cx="8856984" cy="6498242"/>
          </a:xfrm>
          <a:prstGeom prst="rect">
            <a:avLst/>
          </a:prstGeom>
          <a:noFill/>
          <a:ln w="9525">
            <a:noFill/>
            <a:miter lim="800000"/>
            <a:headEnd/>
            <a:tailEnd/>
          </a:ln>
        </p:spPr>
        <p:txBody>
          <a:bodyPr wrap="square" numCol="2">
            <a:spAutoFit/>
          </a:bodyPr>
          <a:lstStyle/>
          <a:p>
            <a:r>
              <a:rPr lang="fr-FR" altLang="fr-FR" sz="1600" dirty="0">
                <a:latin typeface="Calibri" panose="020F0502020204030204" pitchFamily="34" charset="0"/>
                <a:cs typeface="Calibri" panose="020F0502020204030204" pitchFamily="34" charset="0"/>
              </a:rPr>
              <a:t>Ville de Paris</a:t>
            </a:r>
          </a:p>
          <a:p>
            <a:r>
              <a:rPr lang="fr-FR" altLang="fr-FR" sz="1600" dirty="0">
                <a:latin typeface="Calibri" panose="020F0502020204030204" pitchFamily="34" charset="0"/>
                <a:cs typeface="Calibri" panose="020F0502020204030204" pitchFamily="34" charset="0"/>
              </a:rPr>
              <a:t>Association Talents et Partage</a:t>
            </a:r>
          </a:p>
          <a:p>
            <a:r>
              <a:rPr lang="fr-FR" altLang="fr-FR" sz="1600" dirty="0">
                <a:latin typeface="Calibri" panose="020F0502020204030204" pitchFamily="34" charset="0"/>
                <a:cs typeface="Calibri" panose="020F0502020204030204" pitchFamily="34" charset="0"/>
              </a:rPr>
              <a:t>Association Internationale des Maires Francophones</a:t>
            </a:r>
          </a:p>
          <a:p>
            <a:r>
              <a:rPr lang="fr-FR" altLang="fr-FR" sz="1600" dirty="0">
                <a:latin typeface="Calibri" panose="020F0502020204030204" pitchFamily="34" charset="0"/>
                <a:cs typeface="Calibri" panose="020F0502020204030204" pitchFamily="34" charset="0"/>
              </a:rPr>
              <a:t>Association Crédit Agricole Solidarité et Développement</a:t>
            </a:r>
          </a:p>
          <a:p>
            <a:r>
              <a:rPr lang="fr-FR" altLang="fr-FR" sz="1600" dirty="0">
                <a:latin typeface="Calibri" panose="020F0502020204030204" pitchFamily="34" charset="0"/>
                <a:cs typeface="Calibri" panose="020F0502020204030204" pitchFamily="34" charset="0"/>
              </a:rPr>
              <a:t>Fondation Mérieux</a:t>
            </a:r>
          </a:p>
          <a:p>
            <a:r>
              <a:rPr lang="fr-FR" altLang="fr-FR" sz="1600" dirty="0">
                <a:latin typeface="Calibri" panose="020F0502020204030204" pitchFamily="34" charset="0"/>
                <a:cs typeface="Calibri" panose="020F0502020204030204" pitchFamily="34" charset="0"/>
              </a:rPr>
              <a:t>Fondation Marc</a:t>
            </a:r>
          </a:p>
          <a:p>
            <a:r>
              <a:rPr lang="fr-FR" altLang="fr-FR" sz="1600" dirty="0">
                <a:latin typeface="Calibri" panose="020F0502020204030204" pitchFamily="34" charset="0"/>
                <a:cs typeface="Calibri" panose="020F0502020204030204" pitchFamily="34" charset="0"/>
              </a:rPr>
              <a:t>Fondation Sanofi Espoir</a:t>
            </a:r>
          </a:p>
          <a:p>
            <a:r>
              <a:rPr lang="fr-FR" altLang="fr-FR" sz="1600" dirty="0">
                <a:latin typeface="Calibri" panose="020F0502020204030204" pitchFamily="34" charset="0"/>
                <a:cs typeface="Calibri" panose="020F0502020204030204" pitchFamily="34" charset="0"/>
              </a:rPr>
              <a:t>Fondation Merck </a:t>
            </a:r>
          </a:p>
          <a:p>
            <a:r>
              <a:rPr lang="fr-FR" altLang="fr-FR" sz="1600" dirty="0">
                <a:latin typeface="Calibri" panose="020F0502020204030204" pitchFamily="34" charset="0"/>
                <a:cs typeface="Calibri" panose="020F0502020204030204" pitchFamily="34" charset="0"/>
              </a:rPr>
              <a:t>Fondation GlaxoSmithKline</a:t>
            </a:r>
          </a:p>
          <a:p>
            <a:r>
              <a:rPr lang="fr-FR" altLang="fr-FR" sz="1600" dirty="0">
                <a:latin typeface="Calibri" panose="020F0502020204030204" pitchFamily="34" charset="0"/>
                <a:cs typeface="Calibri" panose="020F0502020204030204" pitchFamily="34" charset="0"/>
              </a:rPr>
              <a:t>Fondation Astra Zeneca</a:t>
            </a:r>
          </a:p>
          <a:p>
            <a:r>
              <a:rPr lang="fr-FR" altLang="fr-FR" sz="1600" dirty="0">
                <a:latin typeface="Calibri" panose="020F0502020204030204" pitchFamily="34" charset="0"/>
                <a:cs typeface="Calibri" panose="020F0502020204030204" pitchFamily="34" charset="0"/>
              </a:rPr>
              <a:t>Fondation Orange </a:t>
            </a:r>
          </a:p>
          <a:p>
            <a:r>
              <a:rPr lang="fr-FR" altLang="fr-FR" sz="1600" dirty="0">
                <a:latin typeface="Calibri" panose="020F0502020204030204" pitchFamily="34" charset="0"/>
                <a:cs typeface="Calibri" panose="020F0502020204030204" pitchFamily="34" charset="0"/>
              </a:rPr>
              <a:t>Fondation Bel</a:t>
            </a:r>
          </a:p>
          <a:p>
            <a:r>
              <a:rPr lang="fr-FR" altLang="fr-FR" sz="1600" dirty="0">
                <a:latin typeface="Calibri" panose="020F0502020204030204" pitchFamily="34" charset="0"/>
                <a:cs typeface="Calibri" panose="020F0502020204030204" pitchFamily="34" charset="0"/>
              </a:rPr>
              <a:t>Fondation Caritas France</a:t>
            </a:r>
          </a:p>
          <a:p>
            <a:r>
              <a:rPr lang="fr-FR" altLang="fr-FR" sz="1600" dirty="0">
                <a:latin typeface="Calibri" panose="020F0502020204030204" pitchFamily="34" charset="0"/>
                <a:cs typeface="Calibri" panose="020F0502020204030204" pitchFamily="34" charset="0"/>
              </a:rPr>
              <a:t>Fondation Macif</a:t>
            </a:r>
          </a:p>
          <a:p>
            <a:r>
              <a:rPr lang="fr-FR" altLang="fr-FR" sz="1600" dirty="0">
                <a:latin typeface="Calibri" panose="020F0502020204030204" pitchFamily="34" charset="0"/>
                <a:cs typeface="Calibri" panose="020F0502020204030204" pitchFamily="34" charset="0"/>
              </a:rPr>
              <a:t>Fondation Léa Nature</a:t>
            </a: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endParaRPr lang="fr-FR" altLang="fr-FR" sz="1600" dirty="0">
              <a:latin typeface="Calibri" panose="020F0502020204030204" pitchFamily="34" charset="0"/>
              <a:cs typeface="Calibri" panose="020F0502020204030204" pitchFamily="34" charset="0"/>
            </a:endParaRPr>
          </a:p>
          <a:p>
            <a:r>
              <a:rPr lang="fr-FR" altLang="fr-FR" sz="1600" dirty="0">
                <a:latin typeface="Calibri" panose="020F0502020204030204" pitchFamily="34" charset="0"/>
                <a:cs typeface="Calibri" panose="020F0502020204030204" pitchFamily="34" charset="0"/>
              </a:rPr>
              <a:t>Fondation Chirac</a:t>
            </a:r>
          </a:p>
          <a:p>
            <a:r>
              <a:rPr lang="fr-FR" altLang="fr-FR" sz="1600" dirty="0">
                <a:latin typeface="Calibri" panose="020F0502020204030204" pitchFamily="34" charset="0"/>
                <a:cs typeface="Calibri" panose="020F0502020204030204" pitchFamily="34" charset="0"/>
              </a:rPr>
              <a:t>Fondation Bill Gates</a:t>
            </a:r>
          </a:p>
          <a:p>
            <a:r>
              <a:rPr lang="fr-FR" altLang="fr-FR" sz="1600" dirty="0">
                <a:latin typeface="Calibri" panose="020F0502020204030204" pitchFamily="34" charset="0"/>
                <a:cs typeface="Calibri" panose="020F0502020204030204" pitchFamily="34" charset="0"/>
              </a:rPr>
              <a:t>Fondation Coca Cola</a:t>
            </a:r>
          </a:p>
          <a:p>
            <a:r>
              <a:rPr lang="fr-FR" altLang="fr-FR" sz="1600" dirty="0">
                <a:latin typeface="Calibri" panose="020F0502020204030204" pitchFamily="34" charset="0"/>
                <a:cs typeface="Calibri" panose="020F0502020204030204" pitchFamily="34" charset="0"/>
              </a:rPr>
              <a:t>Fondation EDF </a:t>
            </a:r>
            <a:r>
              <a:rPr lang="fr-FR" altLang="fr-FR" sz="1600" dirty="0" err="1">
                <a:latin typeface="Calibri" panose="020F0502020204030204" pitchFamily="34" charset="0"/>
                <a:cs typeface="Calibri" panose="020F0502020204030204" pitchFamily="34" charset="0"/>
              </a:rPr>
              <a:t>Diversiterre</a:t>
            </a:r>
            <a:endParaRPr lang="fr-FR" altLang="fr-FR" sz="1600" dirty="0">
              <a:latin typeface="Calibri" panose="020F0502020204030204" pitchFamily="34" charset="0"/>
              <a:cs typeface="Calibri" panose="020F0502020204030204" pitchFamily="34" charset="0"/>
            </a:endParaRPr>
          </a:p>
          <a:p>
            <a:r>
              <a:rPr lang="fr-FR" altLang="fr-FR" sz="1600" dirty="0">
                <a:latin typeface="Calibri" panose="020F0502020204030204" pitchFamily="34" charset="0"/>
                <a:cs typeface="Calibri" panose="020F0502020204030204" pitchFamily="34" charset="0"/>
              </a:rPr>
              <a:t>Fondation Total</a:t>
            </a:r>
          </a:p>
          <a:p>
            <a:r>
              <a:rPr lang="fr-FR" altLang="fr-FR" sz="1600" dirty="0">
                <a:latin typeface="Calibri" panose="020F0502020204030204" pitchFamily="34" charset="0"/>
                <a:cs typeface="Calibri" panose="020F0502020204030204" pitchFamily="34" charset="0"/>
              </a:rPr>
              <a:t>Fondation Areva</a:t>
            </a:r>
          </a:p>
          <a:p>
            <a:r>
              <a:rPr lang="fr-FR" altLang="fr-FR" sz="1600" dirty="0">
                <a:latin typeface="Calibri" panose="020F0502020204030204" pitchFamily="34" charset="0"/>
                <a:cs typeface="Calibri" panose="020F0502020204030204" pitchFamily="34" charset="0"/>
              </a:rPr>
              <a:t>Fondation Aviva</a:t>
            </a:r>
          </a:p>
          <a:p>
            <a:r>
              <a:rPr lang="fr-FR" altLang="fr-FR" sz="1600" dirty="0">
                <a:latin typeface="Calibri" panose="020F0502020204030204" pitchFamily="34" charset="0"/>
                <a:cs typeface="Calibri" panose="020F0502020204030204" pitchFamily="34" charset="0"/>
              </a:rPr>
              <a:t>Fondation Lafarge</a:t>
            </a:r>
          </a:p>
          <a:p>
            <a:r>
              <a:rPr lang="fr-FR" altLang="fr-FR" sz="1600" dirty="0">
                <a:latin typeface="Calibri" panose="020F0502020204030204" pitchFamily="34" charset="0"/>
                <a:cs typeface="Calibri" panose="020F0502020204030204" pitchFamily="34" charset="0"/>
              </a:rPr>
              <a:t>Fondation Mazars</a:t>
            </a:r>
          </a:p>
          <a:p>
            <a:r>
              <a:rPr lang="fr-FR" altLang="fr-FR" sz="1600" dirty="0">
                <a:latin typeface="Calibri" panose="020F0502020204030204" pitchFamily="34" charset="0"/>
                <a:cs typeface="Calibri" panose="020F0502020204030204" pitchFamily="34" charset="0"/>
              </a:rPr>
              <a:t>Fondation Bioderma</a:t>
            </a:r>
          </a:p>
          <a:p>
            <a:r>
              <a:rPr lang="fr-FR" altLang="fr-FR" sz="1600" dirty="0">
                <a:latin typeface="Calibri" panose="020F0502020204030204" pitchFamily="34" charset="0"/>
                <a:cs typeface="Calibri" panose="020F0502020204030204" pitchFamily="34" charset="0"/>
              </a:rPr>
              <a:t>Fondation L</a:t>
            </a:r>
            <a:r>
              <a:rPr lang="ja-JP" altLang="fr-FR" sz="1600" dirty="0">
                <a:latin typeface="Calibri" panose="020F0502020204030204" pitchFamily="34" charset="0"/>
                <a:cs typeface="Calibri" panose="020F0502020204030204" pitchFamily="34" charset="0"/>
              </a:rPr>
              <a:t>’</a:t>
            </a:r>
            <a:r>
              <a:rPr lang="fr-FR" altLang="ja-JP" sz="1600" dirty="0">
                <a:latin typeface="Calibri" panose="020F0502020204030204" pitchFamily="34" charset="0"/>
                <a:cs typeface="Calibri" panose="020F0502020204030204" pitchFamily="34" charset="0"/>
              </a:rPr>
              <a:t>Oréal</a:t>
            </a:r>
          </a:p>
          <a:p>
            <a:r>
              <a:rPr lang="fr-FR" altLang="fr-FR" sz="1600" dirty="0">
                <a:latin typeface="Calibri" panose="020F0502020204030204" pitchFamily="34" charset="0"/>
                <a:cs typeface="Calibri" panose="020F0502020204030204" pitchFamily="34" charset="0"/>
              </a:rPr>
              <a:t>Fondation Addax</a:t>
            </a:r>
          </a:p>
          <a:p>
            <a:r>
              <a:rPr lang="fr-FR" altLang="fr-FR" sz="1600" dirty="0">
                <a:latin typeface="Calibri" panose="020F0502020204030204" pitchFamily="34" charset="0"/>
                <a:cs typeface="Calibri" panose="020F0502020204030204" pitchFamily="34" charset="0"/>
              </a:rPr>
              <a:t>Fondation Air Liquide</a:t>
            </a:r>
          </a:p>
          <a:p>
            <a:r>
              <a:rPr lang="fr-FR" altLang="fr-FR" sz="1600" dirty="0">
                <a:latin typeface="Calibri" panose="020F0502020204030204" pitchFamily="34" charset="0"/>
                <a:cs typeface="Calibri" panose="020F0502020204030204" pitchFamily="34" charset="0"/>
              </a:rPr>
              <a:t>Fondation Lafuma</a:t>
            </a:r>
          </a:p>
          <a:p>
            <a:endParaRPr lang="fr-FR" altLang="fr-FR" sz="1400" dirty="0">
              <a:latin typeface="Century Gothic" pitchFamily="34" charset="0"/>
            </a:endParaRPr>
          </a:p>
          <a:p>
            <a:endParaRPr lang="fr-FR" altLang="fr-FR" sz="1200" dirty="0">
              <a:latin typeface="Century Gothic" pitchFamily="34" charset="0"/>
            </a:endParaRPr>
          </a:p>
          <a:p>
            <a:endParaRPr lang="fr-FR" altLang="fr-FR" sz="1200" u="sng" dirty="0">
              <a:latin typeface="Century Gothic" pitchFamily="34" charset="0"/>
            </a:endParaRPr>
          </a:p>
          <a:p>
            <a:pPr algn="just"/>
            <a:endParaRPr lang="fr-FR" altLang="fr-FR" sz="1200" b="1" u="sng" dirty="0">
              <a:latin typeface="Century Gothic" pitchFamily="34" charset="0"/>
            </a:endParaRPr>
          </a:p>
        </p:txBody>
      </p:sp>
      <p:pic>
        <p:nvPicPr>
          <p:cNvPr id="2" name="Image 1">
            <a:extLst>
              <a:ext uri="{FF2B5EF4-FFF2-40B4-BE49-F238E27FC236}">
                <a16:creationId xmlns:a16="http://schemas.microsoft.com/office/drawing/2014/main" id="{24AB5320-1E8E-4A49-9F7A-D729D4C3011B}"/>
              </a:ext>
            </a:extLst>
          </p:cNvPr>
          <p:cNvPicPr>
            <a:picLocks noChangeAspect="1"/>
          </p:cNvPicPr>
          <p:nvPr/>
        </p:nvPicPr>
        <p:blipFill>
          <a:blip r:embed="rId3"/>
          <a:stretch>
            <a:fillRect/>
          </a:stretch>
        </p:blipFill>
        <p:spPr>
          <a:xfrm>
            <a:off x="0" y="20588"/>
            <a:ext cx="9828584" cy="826609"/>
          </a:xfrm>
          <a:prstGeom prst="rect">
            <a:avLst/>
          </a:prstGeom>
        </p:spPr>
      </p:pic>
    </p:spTree>
    <p:extLst>
      <p:ext uri="{BB962C8B-B14F-4D97-AF65-F5344CB8AC3E}">
        <p14:creationId xmlns:p14="http://schemas.microsoft.com/office/powerpoint/2010/main" val="349973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4355976" y="785675"/>
            <a:ext cx="3671888" cy="534121"/>
          </a:xfrm>
          <a:prstGeom prst="rect">
            <a:avLst/>
          </a:prstGeom>
          <a:noFill/>
          <a:ln w="9525">
            <a:noFill/>
            <a:miter lim="800000"/>
            <a:headEnd/>
            <a:tailEnd/>
          </a:ln>
        </p:spPr>
        <p:txBody>
          <a:bodyPr>
            <a:spAutoFit/>
          </a:bodyPr>
          <a:lstStyle/>
          <a:p>
            <a:pPr>
              <a:lnSpc>
                <a:spcPct val="50000"/>
              </a:lnSpc>
              <a:spcBef>
                <a:spcPct val="50000"/>
              </a:spcBef>
            </a:pPr>
            <a:r>
              <a:rPr lang="fr-FR" altLang="fr-FR" sz="1800" b="1" dirty="0">
                <a:latin typeface="Calibri" panose="020F0502020204030204" pitchFamily="34" charset="0"/>
                <a:cs typeface="Calibri" panose="020F0502020204030204" pitchFamily="34" charset="0"/>
              </a:rPr>
              <a:t>       </a:t>
            </a:r>
            <a:r>
              <a:rPr lang="fr-FR" altLang="fr-FR" sz="1800" b="1" u="sng" dirty="0">
                <a:latin typeface="Calibri" panose="020F0502020204030204" pitchFamily="34" charset="0"/>
                <a:cs typeface="Calibri" panose="020F0502020204030204" pitchFamily="34" charset="0"/>
              </a:rPr>
              <a:t>B. Les bailleurs de fonds</a:t>
            </a:r>
          </a:p>
          <a:p>
            <a:pPr algn="ctr">
              <a:lnSpc>
                <a:spcPct val="50000"/>
              </a:lnSpc>
              <a:spcBef>
                <a:spcPct val="50000"/>
              </a:spcBef>
            </a:pPr>
            <a:r>
              <a:rPr lang="fr-FR" altLang="fr-FR" sz="1800" b="1" u="sng" dirty="0">
                <a:latin typeface="Calibri" panose="020F0502020204030204" pitchFamily="34" charset="0"/>
                <a:cs typeface="Calibri" panose="020F0502020204030204" pitchFamily="34" charset="0"/>
              </a:rPr>
              <a:t>Environnement</a:t>
            </a:r>
          </a:p>
        </p:txBody>
      </p:sp>
      <p:sp>
        <p:nvSpPr>
          <p:cNvPr id="34819" name="Text Box 6"/>
          <p:cNvSpPr txBox="1">
            <a:spLocks noChangeArrowheads="1"/>
          </p:cNvSpPr>
          <p:nvPr/>
        </p:nvSpPr>
        <p:spPr bwMode="auto">
          <a:xfrm>
            <a:off x="1547664" y="661194"/>
            <a:ext cx="3505200" cy="7571303"/>
          </a:xfrm>
          <a:prstGeom prst="rect">
            <a:avLst/>
          </a:prstGeom>
          <a:noFill/>
          <a:ln w="9525">
            <a:noFill/>
            <a:miter lim="800000"/>
            <a:headEnd/>
            <a:tailEnd/>
          </a:ln>
        </p:spPr>
        <p:txBody>
          <a:bodyPr>
            <a:spAutoFit/>
          </a:bodyPr>
          <a:lstStyle/>
          <a:p>
            <a:pPr algn="just"/>
            <a:endParaRPr lang="fr-FR" altLang="fr-FR" sz="1800" u="sng" dirty="0">
              <a:latin typeface="Century Gothic" pitchFamily="34" charset="0"/>
            </a:endParaRPr>
          </a:p>
          <a:p>
            <a:pPr algn="just"/>
            <a:r>
              <a:rPr lang="fr-FR" altLang="fr-FR" sz="1800" dirty="0">
                <a:latin typeface="+mj-lt"/>
              </a:rPr>
              <a:t>ADEME</a:t>
            </a:r>
          </a:p>
          <a:p>
            <a:pPr algn="just"/>
            <a:r>
              <a:rPr lang="fr-FR" altLang="fr-FR" sz="1800" dirty="0">
                <a:latin typeface="+mj-lt"/>
              </a:rPr>
              <a:t>1% pour la planète </a:t>
            </a:r>
          </a:p>
          <a:p>
            <a:pPr algn="just"/>
            <a:r>
              <a:rPr lang="fr-FR" altLang="fr-FR" sz="1800" dirty="0">
                <a:latin typeface="+mj-lt"/>
              </a:rPr>
              <a:t>Fondation Nature et Découvertes</a:t>
            </a:r>
          </a:p>
          <a:p>
            <a:pPr algn="just"/>
            <a:r>
              <a:rPr lang="fr-FR" altLang="fr-FR" sz="1800" dirty="0">
                <a:latin typeface="+mj-lt"/>
              </a:rPr>
              <a:t>Fondation Ensemble</a:t>
            </a:r>
          </a:p>
          <a:p>
            <a:pPr algn="just"/>
            <a:r>
              <a:rPr lang="fr-FR" altLang="fr-FR" sz="1800" dirty="0">
                <a:latin typeface="+mj-lt"/>
              </a:rPr>
              <a:t>Fondation Véolia Environnement</a:t>
            </a:r>
          </a:p>
          <a:p>
            <a:pPr algn="just"/>
            <a:r>
              <a:rPr lang="fr-FR" altLang="fr-FR" sz="1800" dirty="0">
                <a:latin typeface="+mj-lt"/>
              </a:rPr>
              <a:t>Fondation Yves Rocher</a:t>
            </a:r>
          </a:p>
          <a:p>
            <a:pPr algn="just"/>
            <a:r>
              <a:rPr lang="fr-FR" altLang="fr-FR" sz="1800" dirty="0">
                <a:latin typeface="+mj-lt"/>
              </a:rPr>
              <a:t>Fondation énergie pour le monde</a:t>
            </a:r>
          </a:p>
          <a:p>
            <a:pPr algn="just"/>
            <a:r>
              <a:rPr lang="fr-FR" altLang="fr-FR" sz="1800" dirty="0">
                <a:latin typeface="+mj-lt"/>
              </a:rPr>
              <a:t>Fondation </a:t>
            </a:r>
            <a:r>
              <a:rPr lang="fr-FR" altLang="fr-FR" sz="1800" dirty="0" err="1">
                <a:latin typeface="+mj-lt"/>
              </a:rPr>
              <a:t>GoodPlanet</a:t>
            </a:r>
            <a:endParaRPr lang="fr-FR" altLang="fr-FR" sz="1800" dirty="0">
              <a:latin typeface="+mj-lt"/>
            </a:endParaRPr>
          </a:p>
          <a:p>
            <a:pPr algn="just"/>
            <a:r>
              <a:rPr lang="fr-FR" altLang="fr-FR" sz="1800" dirty="0">
                <a:latin typeface="+mj-lt"/>
              </a:rPr>
              <a:t>Climat Mundi</a:t>
            </a:r>
          </a:p>
          <a:p>
            <a:pPr algn="just"/>
            <a:r>
              <a:rPr lang="fr-FR" altLang="fr-FR" sz="1800" dirty="0">
                <a:latin typeface="+mj-lt"/>
              </a:rPr>
              <a:t>Fondation Air France</a:t>
            </a:r>
          </a:p>
          <a:p>
            <a:pPr algn="just"/>
            <a:r>
              <a:rPr lang="fr-FR" altLang="fr-FR" sz="1800" dirty="0">
                <a:latin typeface="+mj-lt"/>
              </a:rPr>
              <a:t>Fonds Français pour l</a:t>
            </a:r>
            <a:r>
              <a:rPr lang="ja-JP" altLang="fr-FR" sz="1800" dirty="0">
                <a:latin typeface="+mj-lt"/>
              </a:rPr>
              <a:t>’</a:t>
            </a:r>
            <a:r>
              <a:rPr lang="fr-FR" altLang="ja-JP" sz="1800" dirty="0">
                <a:latin typeface="+mj-lt"/>
              </a:rPr>
              <a:t>Environnement Mondial </a:t>
            </a:r>
          </a:p>
          <a:p>
            <a:pPr algn="just"/>
            <a:r>
              <a:rPr lang="fr-FR" altLang="fr-FR" sz="1800" dirty="0">
                <a:latin typeface="+mj-lt"/>
              </a:rPr>
              <a:t>Fondation pour une terre humaine</a:t>
            </a:r>
          </a:p>
          <a:p>
            <a:pPr algn="just"/>
            <a:r>
              <a:rPr lang="fr-FR" altLang="fr-FR" sz="1800" dirty="0">
                <a:latin typeface="+mj-lt"/>
              </a:rPr>
              <a:t>Fondation Prince Albert II de Monaco</a:t>
            </a:r>
          </a:p>
          <a:p>
            <a:pPr algn="just"/>
            <a:r>
              <a:rPr lang="fr-FR" altLang="fr-FR" sz="1800" dirty="0">
                <a:latin typeface="+mj-lt"/>
              </a:rPr>
              <a:t>Fondation Ensemble</a:t>
            </a:r>
          </a:p>
          <a:p>
            <a:pPr algn="just"/>
            <a:r>
              <a:rPr lang="fr-FR" altLang="fr-FR" sz="1800" dirty="0">
                <a:latin typeface="+mj-lt"/>
              </a:rPr>
              <a:t>Fondation Chirac</a:t>
            </a:r>
          </a:p>
          <a:p>
            <a:r>
              <a:rPr lang="fr-FR" altLang="fr-FR" sz="1800" dirty="0">
                <a:latin typeface="+mj-lt"/>
              </a:rPr>
              <a:t>Fondation </a:t>
            </a:r>
            <a:r>
              <a:rPr lang="fr-FR" altLang="fr-FR" sz="1800" dirty="0" err="1">
                <a:latin typeface="+mj-lt"/>
              </a:rPr>
              <a:t>Patagonia</a:t>
            </a:r>
            <a:endParaRPr lang="fr-FR" altLang="fr-FR" sz="1800" dirty="0">
              <a:latin typeface="+mj-lt"/>
            </a:endParaRPr>
          </a:p>
          <a:p>
            <a:r>
              <a:rPr lang="fr-FR" altLang="fr-FR" sz="1800" dirty="0">
                <a:latin typeface="+mj-lt"/>
              </a:rPr>
              <a:t>Fondation Rip </a:t>
            </a:r>
            <a:r>
              <a:rPr lang="fr-FR" altLang="fr-FR" sz="1800" dirty="0" err="1">
                <a:latin typeface="+mj-lt"/>
              </a:rPr>
              <a:t>Curl</a:t>
            </a:r>
            <a:endParaRPr lang="fr-FR" altLang="fr-FR" sz="1800" dirty="0">
              <a:latin typeface="+mj-lt"/>
            </a:endParaRPr>
          </a:p>
          <a:p>
            <a:r>
              <a:rPr lang="fr-FR" altLang="fr-FR" sz="1800" dirty="0">
                <a:latin typeface="+mj-lt"/>
              </a:rPr>
              <a:t>Fondation </a:t>
            </a:r>
            <a:r>
              <a:rPr lang="fr-FR" altLang="fr-FR" sz="1800" dirty="0" err="1">
                <a:latin typeface="+mj-lt"/>
              </a:rPr>
              <a:t>Oxbow</a:t>
            </a:r>
            <a:endParaRPr lang="fr-FR" altLang="fr-FR" sz="1800" dirty="0">
              <a:latin typeface="+mj-lt"/>
            </a:endParaRPr>
          </a:p>
          <a:p>
            <a:pPr algn="just"/>
            <a:endParaRPr lang="fr-FR" altLang="fr-FR" sz="1800" dirty="0">
              <a:latin typeface="Century Gothic" pitchFamily="34" charset="0"/>
            </a:endParaRPr>
          </a:p>
          <a:p>
            <a:pPr algn="just"/>
            <a:endParaRPr lang="fr-FR" altLang="fr-FR" sz="1800" dirty="0">
              <a:latin typeface="Century Gothic" pitchFamily="34" charset="0"/>
            </a:endParaRPr>
          </a:p>
          <a:p>
            <a:pPr algn="just"/>
            <a:endParaRPr lang="fr-FR" altLang="fr-FR" sz="1800" dirty="0">
              <a:latin typeface="Century Gothic" pitchFamily="34" charset="0"/>
            </a:endParaRPr>
          </a:p>
          <a:p>
            <a:pPr algn="just"/>
            <a:endParaRPr lang="fr-FR" altLang="fr-FR" sz="1800" b="1" u="sng" dirty="0">
              <a:latin typeface="Century Gothic" pitchFamily="34" charset="0"/>
            </a:endParaRPr>
          </a:p>
          <a:p>
            <a:pPr algn="just"/>
            <a:endParaRPr lang="fr-FR" altLang="fr-FR" sz="1800" b="1" u="sng" dirty="0">
              <a:latin typeface="Century Gothic" pitchFamily="34" charset="0"/>
            </a:endParaRPr>
          </a:p>
        </p:txBody>
      </p:sp>
      <p:sp>
        <p:nvSpPr>
          <p:cNvPr id="34820" name="Text Box 6"/>
          <p:cNvSpPr txBox="1">
            <a:spLocks noChangeArrowheads="1"/>
          </p:cNvSpPr>
          <p:nvPr/>
        </p:nvSpPr>
        <p:spPr bwMode="auto">
          <a:xfrm>
            <a:off x="5580112" y="1052736"/>
            <a:ext cx="2971800" cy="5970865"/>
          </a:xfrm>
          <a:prstGeom prst="rect">
            <a:avLst/>
          </a:prstGeom>
          <a:noFill/>
          <a:ln w="9525">
            <a:noFill/>
            <a:miter lim="800000"/>
            <a:headEnd/>
            <a:tailEnd/>
          </a:ln>
        </p:spPr>
        <p:txBody>
          <a:bodyPr>
            <a:spAutoFit/>
          </a:bodyPr>
          <a:lstStyle/>
          <a:p>
            <a:pPr algn="just"/>
            <a:endParaRPr lang="fr-FR" altLang="fr-FR" sz="1400" dirty="0">
              <a:latin typeface="Century Gothic" pitchFamily="34" charset="0"/>
            </a:endParaRPr>
          </a:p>
          <a:p>
            <a:pPr algn="just"/>
            <a:endParaRPr lang="fr-FR" altLang="fr-FR" sz="1400" dirty="0">
              <a:latin typeface="Century Gothic" pitchFamily="34" charset="0"/>
            </a:endParaRPr>
          </a:p>
          <a:p>
            <a:pPr algn="just"/>
            <a:r>
              <a:rPr lang="fr-FR" altLang="fr-FR" sz="1800" dirty="0">
                <a:latin typeface="Calibri" panose="020F0502020204030204" pitchFamily="34" charset="0"/>
                <a:cs typeface="Calibri" panose="020F0502020204030204" pitchFamily="34" charset="0"/>
              </a:rPr>
              <a:t>Fondation EDF </a:t>
            </a:r>
            <a:r>
              <a:rPr lang="fr-FR" altLang="fr-FR" sz="1800" dirty="0" err="1">
                <a:latin typeface="Calibri" panose="020F0502020204030204" pitchFamily="34" charset="0"/>
                <a:cs typeface="Calibri" panose="020F0502020204030204" pitchFamily="34" charset="0"/>
              </a:rPr>
              <a:t>Diversiterre</a:t>
            </a:r>
            <a:endParaRPr lang="fr-FR" altLang="fr-FR" sz="1800" dirty="0">
              <a:latin typeface="Calibri" panose="020F0502020204030204" pitchFamily="34" charset="0"/>
              <a:cs typeface="Calibri" panose="020F0502020204030204" pitchFamily="34" charset="0"/>
            </a:endParaRPr>
          </a:p>
          <a:p>
            <a:pPr algn="just"/>
            <a:r>
              <a:rPr lang="fr-FR" altLang="fr-FR" sz="1800" dirty="0">
                <a:latin typeface="Calibri" panose="020F0502020204030204" pitchFamily="34" charset="0"/>
                <a:cs typeface="Calibri" panose="020F0502020204030204" pitchFamily="34" charset="0"/>
              </a:rPr>
              <a:t>Fondation Total</a:t>
            </a:r>
          </a:p>
          <a:p>
            <a:pPr algn="just"/>
            <a:r>
              <a:rPr lang="fr-FR" altLang="fr-FR" sz="1800" dirty="0">
                <a:latin typeface="Calibri" panose="020F0502020204030204" pitchFamily="34" charset="0"/>
                <a:cs typeface="Calibri" panose="020F0502020204030204" pitchFamily="34" charset="0"/>
              </a:rPr>
              <a:t>Fondation Avenir Finance</a:t>
            </a:r>
          </a:p>
          <a:p>
            <a:pPr algn="just"/>
            <a:r>
              <a:rPr lang="fr-FR" altLang="fr-FR" sz="1800" dirty="0">
                <a:latin typeface="Calibri" panose="020F0502020204030204" pitchFamily="34" charset="0"/>
                <a:cs typeface="Calibri" panose="020F0502020204030204" pitchFamily="34" charset="0"/>
              </a:rPr>
              <a:t>Fondation Charles Leopold Mayer</a:t>
            </a:r>
          </a:p>
          <a:p>
            <a:pPr algn="just"/>
            <a:r>
              <a:rPr lang="fr-FR" altLang="fr-FR" sz="1800" dirty="0">
                <a:latin typeface="Calibri" panose="020F0502020204030204" pitchFamily="34" charset="0"/>
                <a:cs typeface="Calibri" panose="020F0502020204030204" pitchFamily="34" charset="0"/>
              </a:rPr>
              <a:t>Fondation Léa Nature</a:t>
            </a:r>
          </a:p>
          <a:p>
            <a:pPr algn="just"/>
            <a:r>
              <a:rPr lang="fr-FR" altLang="fr-FR" sz="1800" dirty="0">
                <a:latin typeface="Calibri" panose="020F0502020204030204" pitchFamily="34" charset="0"/>
                <a:cs typeface="Calibri" panose="020F0502020204030204" pitchFamily="34" charset="0"/>
              </a:rPr>
              <a:t>Fondation </a:t>
            </a:r>
            <a:r>
              <a:rPr lang="fr-FR" altLang="fr-FR" sz="1800" dirty="0" err="1">
                <a:latin typeface="Calibri" panose="020F0502020204030204" pitchFamily="34" charset="0"/>
                <a:cs typeface="Calibri" panose="020F0502020204030204" pitchFamily="34" charset="0"/>
              </a:rPr>
              <a:t>Poweo</a:t>
            </a:r>
            <a:r>
              <a:rPr lang="fr-FR" altLang="fr-FR" sz="1800" dirty="0">
                <a:latin typeface="Calibri" panose="020F0502020204030204" pitchFamily="34" charset="0"/>
                <a:cs typeface="Calibri" panose="020F0502020204030204" pitchFamily="34" charset="0"/>
              </a:rPr>
              <a:t> </a:t>
            </a:r>
            <a:endParaRPr lang="fr-FR" altLang="ja-JP" sz="1800" dirty="0">
              <a:latin typeface="Calibri" panose="020F0502020204030204" pitchFamily="34" charset="0"/>
              <a:cs typeface="Calibri" panose="020F0502020204030204" pitchFamily="34" charset="0"/>
            </a:endParaRPr>
          </a:p>
          <a:p>
            <a:pPr algn="just"/>
            <a:r>
              <a:rPr lang="fr-FR" altLang="fr-FR" sz="1800" dirty="0">
                <a:latin typeface="Calibri" panose="020F0502020204030204" pitchFamily="34" charset="0"/>
                <a:cs typeface="Calibri" panose="020F0502020204030204" pitchFamily="34" charset="0"/>
              </a:rPr>
              <a:t>Fondation ADEME </a:t>
            </a:r>
          </a:p>
          <a:p>
            <a:pPr algn="just"/>
            <a:r>
              <a:rPr lang="fr-FR" altLang="fr-FR" sz="1800" dirty="0">
                <a:latin typeface="Calibri" panose="020F0502020204030204" pitchFamily="34" charset="0"/>
                <a:cs typeface="Calibri" panose="020F0502020204030204" pitchFamily="34" charset="0"/>
              </a:rPr>
              <a:t>Fondation Saur</a:t>
            </a:r>
          </a:p>
          <a:p>
            <a:pPr algn="just"/>
            <a:r>
              <a:rPr lang="fr-FR" altLang="fr-FR" sz="1800" dirty="0">
                <a:latin typeface="Calibri" panose="020F0502020204030204" pitchFamily="34" charset="0"/>
                <a:cs typeface="Calibri" panose="020F0502020204030204" pitchFamily="34" charset="0"/>
              </a:rPr>
              <a:t>Fondation Macif</a:t>
            </a:r>
          </a:p>
          <a:p>
            <a:pPr algn="just"/>
            <a:r>
              <a:rPr lang="fr-FR" altLang="fr-FR" sz="1800" dirty="0">
                <a:latin typeface="Calibri" panose="020F0502020204030204" pitchFamily="34" charset="0"/>
                <a:cs typeface="Calibri" panose="020F0502020204030204" pitchFamily="34" charset="0"/>
              </a:rPr>
              <a:t>Fondation Alstom</a:t>
            </a:r>
          </a:p>
          <a:p>
            <a:pPr algn="just"/>
            <a:r>
              <a:rPr lang="fr-FR" altLang="fr-FR" sz="1800" dirty="0">
                <a:latin typeface="Calibri" panose="020F0502020204030204" pitchFamily="34" charset="0"/>
                <a:cs typeface="Calibri" panose="020F0502020204030204" pitchFamily="34" charset="0"/>
              </a:rPr>
              <a:t>Fondation Addax</a:t>
            </a:r>
          </a:p>
          <a:p>
            <a:pPr algn="just"/>
            <a:r>
              <a:rPr lang="fr-FR" altLang="fr-FR" sz="1800" dirty="0">
                <a:latin typeface="Calibri" panose="020F0502020204030204" pitchFamily="34" charset="0"/>
                <a:cs typeface="Calibri" panose="020F0502020204030204" pitchFamily="34" charset="0"/>
              </a:rPr>
              <a:t>Fondation Hermès</a:t>
            </a:r>
          </a:p>
          <a:p>
            <a:pPr algn="just"/>
            <a:r>
              <a:rPr lang="fr-FR" altLang="fr-FR" sz="1800" dirty="0">
                <a:latin typeface="Calibri" panose="020F0502020204030204" pitchFamily="34" charset="0"/>
                <a:cs typeface="Calibri" panose="020F0502020204030204" pitchFamily="34" charset="0"/>
              </a:rPr>
              <a:t>Fondation Air Liquide</a:t>
            </a:r>
          </a:p>
          <a:p>
            <a:pPr algn="just"/>
            <a:r>
              <a:rPr lang="fr-FR" altLang="fr-FR" sz="1800" dirty="0">
                <a:latin typeface="Calibri" panose="020F0502020204030204" pitchFamily="34" charset="0"/>
                <a:cs typeface="Calibri" panose="020F0502020204030204" pitchFamily="34" charset="0"/>
              </a:rPr>
              <a:t>Fondation </a:t>
            </a:r>
            <a:r>
              <a:rPr lang="fr-FR" altLang="fr-FR" sz="1800" dirty="0" err="1">
                <a:latin typeface="Calibri" panose="020F0502020204030204" pitchFamily="34" charset="0"/>
                <a:cs typeface="Calibri" panose="020F0502020204030204" pitchFamily="34" charset="0"/>
              </a:rPr>
              <a:t>Artélia</a:t>
            </a:r>
            <a:endParaRPr lang="fr-FR" altLang="fr-FR" sz="1800" dirty="0">
              <a:latin typeface="Calibri" panose="020F0502020204030204" pitchFamily="34" charset="0"/>
              <a:cs typeface="Calibri" panose="020F0502020204030204" pitchFamily="34" charset="0"/>
            </a:endParaRPr>
          </a:p>
          <a:p>
            <a:pPr algn="just"/>
            <a:r>
              <a:rPr lang="fr-FR" altLang="fr-FR" sz="1800" dirty="0">
                <a:latin typeface="Calibri" panose="020F0502020204030204" pitchFamily="34" charset="0"/>
                <a:cs typeface="Calibri" panose="020F0502020204030204" pitchFamily="34" charset="0"/>
              </a:rPr>
              <a:t>Fondation Lafuma</a:t>
            </a:r>
          </a:p>
          <a:p>
            <a:pPr algn="just"/>
            <a:r>
              <a:rPr lang="fr-FR" altLang="fr-FR" sz="1800" dirty="0">
                <a:latin typeface="Calibri" panose="020F0502020204030204" pitchFamily="34" charset="0"/>
                <a:cs typeface="Calibri" panose="020F0502020204030204" pitchFamily="34" charset="0"/>
              </a:rPr>
              <a:t>Fondation </a:t>
            </a:r>
            <a:r>
              <a:rPr lang="fr-FR" altLang="fr-FR" sz="1800" dirty="0" err="1">
                <a:latin typeface="Calibri" panose="020F0502020204030204" pitchFamily="34" charset="0"/>
                <a:cs typeface="Calibri" panose="020F0502020204030204" pitchFamily="34" charset="0"/>
              </a:rPr>
              <a:t>Cassous</a:t>
            </a:r>
            <a:endParaRPr lang="fr-FR" altLang="fr-FR" sz="1800" dirty="0">
              <a:latin typeface="Calibri" panose="020F0502020204030204" pitchFamily="34" charset="0"/>
              <a:cs typeface="Calibri" panose="020F0502020204030204" pitchFamily="34" charset="0"/>
            </a:endParaRPr>
          </a:p>
          <a:p>
            <a:pPr algn="just"/>
            <a:endParaRPr lang="fr-FR" altLang="fr-FR" sz="1200" dirty="0">
              <a:latin typeface="Century Gothic" pitchFamily="34" charset="0"/>
            </a:endParaRPr>
          </a:p>
          <a:p>
            <a:pPr algn="just"/>
            <a:endParaRPr lang="fr-FR" altLang="fr-FR" sz="1200" dirty="0">
              <a:latin typeface="Century Gothic" pitchFamily="34" charset="0"/>
            </a:endParaRPr>
          </a:p>
          <a:p>
            <a:pPr algn="just"/>
            <a:endParaRPr lang="fr-FR" altLang="fr-FR" sz="1200" b="1" u="sng" dirty="0">
              <a:latin typeface="Century Gothic" pitchFamily="34" charset="0"/>
            </a:endParaRPr>
          </a:p>
          <a:p>
            <a:pPr algn="just"/>
            <a:endParaRPr lang="fr-FR" altLang="fr-FR" sz="1200" b="1" u="sng" dirty="0">
              <a:latin typeface="Century Gothic" pitchFamily="34" charset="0"/>
            </a:endParaRPr>
          </a:p>
        </p:txBody>
      </p:sp>
      <p:pic>
        <p:nvPicPr>
          <p:cNvPr id="2" name="Image 1">
            <a:extLst>
              <a:ext uri="{FF2B5EF4-FFF2-40B4-BE49-F238E27FC236}">
                <a16:creationId xmlns:a16="http://schemas.microsoft.com/office/drawing/2014/main" id="{274A1C52-97A9-44F6-9021-5A58101082C9}"/>
              </a:ext>
            </a:extLst>
          </p:cNvPr>
          <p:cNvPicPr>
            <a:picLocks noChangeAspect="1"/>
          </p:cNvPicPr>
          <p:nvPr/>
        </p:nvPicPr>
        <p:blipFill>
          <a:blip r:embed="rId3"/>
          <a:stretch>
            <a:fillRect/>
          </a:stretch>
        </p:blipFill>
        <p:spPr>
          <a:xfrm>
            <a:off x="28814" y="-27384"/>
            <a:ext cx="9799770" cy="826609"/>
          </a:xfrm>
          <a:prstGeom prst="rect">
            <a:avLst/>
          </a:prstGeom>
        </p:spPr>
      </p:pic>
    </p:spTree>
    <p:extLst>
      <p:ext uri="{BB962C8B-B14F-4D97-AF65-F5344CB8AC3E}">
        <p14:creationId xmlns:p14="http://schemas.microsoft.com/office/powerpoint/2010/main" val="395750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4860032" y="818334"/>
            <a:ext cx="3671888" cy="534121"/>
          </a:xfrm>
          <a:prstGeom prst="rect">
            <a:avLst/>
          </a:prstGeom>
          <a:noFill/>
          <a:ln w="9525">
            <a:noFill/>
            <a:miter lim="800000"/>
            <a:headEnd/>
            <a:tailEnd/>
          </a:ln>
        </p:spPr>
        <p:txBody>
          <a:bodyPr>
            <a:spAutoFit/>
          </a:bodyPr>
          <a:lstStyle/>
          <a:p>
            <a:pPr>
              <a:lnSpc>
                <a:spcPct val="50000"/>
              </a:lnSpc>
              <a:spcBef>
                <a:spcPct val="50000"/>
              </a:spcBef>
            </a:pPr>
            <a:r>
              <a:rPr lang="fr-FR" altLang="fr-FR" sz="1800" b="1" dirty="0">
                <a:latin typeface="Calibri" panose="020F0502020204030204" pitchFamily="34" charset="0"/>
                <a:cs typeface="Calibri" panose="020F0502020204030204" pitchFamily="34" charset="0"/>
              </a:rPr>
              <a:t>       </a:t>
            </a:r>
            <a:r>
              <a:rPr lang="fr-FR" altLang="fr-FR" sz="1800" b="1" u="sng" dirty="0">
                <a:latin typeface="Calibri" panose="020F0502020204030204" pitchFamily="34" charset="0"/>
                <a:cs typeface="Calibri" panose="020F0502020204030204" pitchFamily="34" charset="0"/>
              </a:rPr>
              <a:t>B. Les bailleurs de fonds</a:t>
            </a:r>
          </a:p>
          <a:p>
            <a:pPr algn="ctr">
              <a:lnSpc>
                <a:spcPct val="50000"/>
              </a:lnSpc>
              <a:spcBef>
                <a:spcPct val="50000"/>
              </a:spcBef>
            </a:pPr>
            <a:r>
              <a:rPr lang="fr-FR" altLang="fr-FR" sz="1800" b="1" u="sng" dirty="0">
                <a:latin typeface="Calibri" panose="020F0502020204030204" pitchFamily="34" charset="0"/>
                <a:cs typeface="Calibri" panose="020F0502020204030204" pitchFamily="34" charset="0"/>
              </a:rPr>
              <a:t>Développement économique</a:t>
            </a:r>
          </a:p>
        </p:txBody>
      </p:sp>
      <p:sp>
        <p:nvSpPr>
          <p:cNvPr id="35843" name="Text Box 6"/>
          <p:cNvSpPr txBox="1">
            <a:spLocks noChangeArrowheads="1"/>
          </p:cNvSpPr>
          <p:nvPr/>
        </p:nvSpPr>
        <p:spPr bwMode="auto">
          <a:xfrm>
            <a:off x="1676400" y="1447800"/>
            <a:ext cx="3505200" cy="1187450"/>
          </a:xfrm>
          <a:prstGeom prst="rect">
            <a:avLst/>
          </a:prstGeom>
          <a:noFill/>
          <a:ln w="9525">
            <a:noFill/>
            <a:miter lim="800000"/>
            <a:headEnd/>
            <a:tailEnd/>
          </a:ln>
        </p:spPr>
        <p:txBody>
          <a:bodyPr>
            <a:spAutoFit/>
          </a:bodyPr>
          <a:lstStyle/>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b="1" u="sng">
              <a:latin typeface="Century Gothic" pitchFamily="34" charset="0"/>
            </a:endParaRPr>
          </a:p>
          <a:p>
            <a:pPr algn="just"/>
            <a:endParaRPr lang="fr-FR" altLang="fr-FR" sz="1200" b="1" u="sng">
              <a:latin typeface="Century Gothic" pitchFamily="34" charset="0"/>
            </a:endParaRPr>
          </a:p>
        </p:txBody>
      </p:sp>
      <p:sp>
        <p:nvSpPr>
          <p:cNvPr id="35844" name="Text Box 6"/>
          <p:cNvSpPr txBox="1">
            <a:spLocks noChangeArrowheads="1"/>
          </p:cNvSpPr>
          <p:nvPr/>
        </p:nvSpPr>
        <p:spPr bwMode="auto">
          <a:xfrm>
            <a:off x="5410200" y="1219200"/>
            <a:ext cx="2971800" cy="1004888"/>
          </a:xfrm>
          <a:prstGeom prst="rect">
            <a:avLst/>
          </a:prstGeom>
          <a:noFill/>
          <a:ln w="9525">
            <a:noFill/>
            <a:miter lim="800000"/>
            <a:headEnd/>
            <a:tailEnd/>
          </a:ln>
        </p:spPr>
        <p:txBody>
          <a:bodyPr>
            <a:spAutoFit/>
          </a:bodyPr>
          <a:lstStyle/>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b="1" u="sng">
              <a:latin typeface="Century Gothic" pitchFamily="34" charset="0"/>
            </a:endParaRPr>
          </a:p>
          <a:p>
            <a:pPr algn="just"/>
            <a:endParaRPr lang="fr-FR" altLang="fr-FR" sz="1200" b="1" u="sng">
              <a:latin typeface="Century Gothic" pitchFamily="34" charset="0"/>
            </a:endParaRPr>
          </a:p>
        </p:txBody>
      </p:sp>
      <p:sp>
        <p:nvSpPr>
          <p:cNvPr id="35845" name="Rectangle 1029"/>
          <p:cNvSpPr>
            <a:spLocks noChangeArrowheads="1"/>
          </p:cNvSpPr>
          <p:nvPr/>
        </p:nvSpPr>
        <p:spPr bwMode="auto">
          <a:xfrm>
            <a:off x="1759253" y="671691"/>
            <a:ext cx="3422347" cy="6186309"/>
          </a:xfrm>
          <a:prstGeom prst="rect">
            <a:avLst/>
          </a:prstGeom>
          <a:noFill/>
          <a:ln w="9525">
            <a:noFill/>
            <a:miter lim="800000"/>
            <a:headEnd/>
            <a:tailEnd/>
          </a:ln>
        </p:spPr>
        <p:txBody>
          <a:bodyPr wrap="none">
            <a:spAutoFit/>
          </a:bodyPr>
          <a:lstStyle/>
          <a:p>
            <a:r>
              <a:rPr lang="fr-FR" altLang="fr-FR" sz="1800" dirty="0">
                <a:latin typeface="+mj-lt"/>
              </a:rPr>
              <a:t>Fondation Ensemble</a:t>
            </a:r>
          </a:p>
          <a:p>
            <a:r>
              <a:rPr lang="fr-FR" altLang="fr-FR" sz="1800" dirty="0">
                <a:latin typeface="+mj-lt"/>
              </a:rPr>
              <a:t>Fondation France Libertés</a:t>
            </a:r>
          </a:p>
          <a:p>
            <a:r>
              <a:rPr lang="fr-FR" altLang="fr-FR" sz="1800" dirty="0">
                <a:latin typeface="+mj-lt"/>
              </a:rPr>
              <a:t>Fondation </a:t>
            </a:r>
            <a:r>
              <a:rPr lang="fr-FR" altLang="fr-FR" sz="1800" dirty="0" err="1">
                <a:latin typeface="+mj-lt"/>
              </a:rPr>
              <a:t>Artélia</a:t>
            </a:r>
            <a:endParaRPr lang="fr-FR" altLang="fr-FR" sz="1800" dirty="0">
              <a:latin typeface="+mj-lt"/>
            </a:endParaRPr>
          </a:p>
          <a:p>
            <a:r>
              <a:rPr lang="fr-FR" altLang="fr-FR" sz="1800" dirty="0">
                <a:latin typeface="+mj-lt"/>
              </a:rPr>
              <a:t>Fondation PPR</a:t>
            </a:r>
          </a:p>
          <a:p>
            <a:r>
              <a:rPr lang="fr-FR" altLang="fr-FR" sz="1800" dirty="0">
                <a:latin typeface="+mj-lt"/>
              </a:rPr>
              <a:t>Fondation Abbé Pierre</a:t>
            </a:r>
          </a:p>
          <a:p>
            <a:r>
              <a:rPr lang="fr-FR" altLang="fr-FR" sz="1800" dirty="0">
                <a:latin typeface="+mj-lt"/>
              </a:rPr>
              <a:t>Fondation L</a:t>
            </a:r>
            <a:r>
              <a:rPr lang="ja-JP" altLang="fr-FR" sz="1800" dirty="0">
                <a:latin typeface="+mj-lt"/>
              </a:rPr>
              <a:t>’</a:t>
            </a:r>
            <a:r>
              <a:rPr lang="fr-FR" altLang="ja-JP" sz="1800" dirty="0">
                <a:latin typeface="+mj-lt"/>
              </a:rPr>
              <a:t>Occitane</a:t>
            </a:r>
          </a:p>
          <a:p>
            <a:r>
              <a:rPr lang="fr-FR" altLang="fr-FR" sz="1800" dirty="0">
                <a:latin typeface="+mj-lt"/>
              </a:rPr>
              <a:t>Fondation Lafarge</a:t>
            </a:r>
          </a:p>
          <a:p>
            <a:r>
              <a:rPr lang="fr-FR" altLang="fr-FR" sz="1800" dirty="0">
                <a:latin typeface="+mj-lt"/>
              </a:rPr>
              <a:t>Fondation Good Planet</a:t>
            </a:r>
          </a:p>
          <a:p>
            <a:r>
              <a:rPr lang="fr-FR" altLang="fr-FR" sz="1800" dirty="0">
                <a:latin typeface="+mj-lt"/>
              </a:rPr>
              <a:t>Fondation Areva</a:t>
            </a:r>
          </a:p>
          <a:p>
            <a:r>
              <a:rPr lang="fr-FR" altLang="fr-FR" sz="1800" dirty="0">
                <a:latin typeface="+mj-lt"/>
              </a:rPr>
              <a:t>Fondation Macif</a:t>
            </a:r>
          </a:p>
          <a:p>
            <a:r>
              <a:rPr lang="fr-FR" altLang="fr-FR" sz="1800" dirty="0">
                <a:latin typeface="+mj-lt"/>
              </a:rPr>
              <a:t>Fondation Addax</a:t>
            </a:r>
          </a:p>
          <a:p>
            <a:r>
              <a:rPr lang="fr-FR" altLang="fr-FR" sz="1800" dirty="0">
                <a:latin typeface="+mj-lt"/>
              </a:rPr>
              <a:t>Fondation Accor</a:t>
            </a:r>
          </a:p>
          <a:p>
            <a:r>
              <a:rPr lang="fr-FR" altLang="fr-FR" sz="1800" dirty="0">
                <a:latin typeface="+mj-lt"/>
              </a:rPr>
              <a:t>Fondation Hermès</a:t>
            </a:r>
          </a:p>
          <a:p>
            <a:r>
              <a:rPr lang="fr-FR" altLang="fr-FR" sz="1800" dirty="0">
                <a:latin typeface="+mj-lt"/>
              </a:rPr>
              <a:t>Fondation Air Liquide</a:t>
            </a:r>
          </a:p>
          <a:p>
            <a:r>
              <a:rPr lang="fr-FR" altLang="fr-FR" sz="1800" dirty="0">
                <a:latin typeface="+mj-lt"/>
              </a:rPr>
              <a:t>Fondation énergies pour le monde</a:t>
            </a:r>
          </a:p>
          <a:p>
            <a:r>
              <a:rPr lang="fr-FR" altLang="fr-FR" sz="1800" dirty="0">
                <a:latin typeface="+mj-lt"/>
              </a:rPr>
              <a:t>Fondation Afat voyages</a:t>
            </a:r>
          </a:p>
          <a:p>
            <a:r>
              <a:rPr lang="fr-FR" altLang="fr-FR" sz="1800" dirty="0">
                <a:latin typeface="+mj-lt"/>
              </a:rPr>
              <a:t>Fondation ADP</a:t>
            </a:r>
          </a:p>
          <a:p>
            <a:r>
              <a:rPr lang="fr-FR" altLang="fr-FR" sz="1800" dirty="0">
                <a:latin typeface="+mj-lt"/>
              </a:rPr>
              <a:t>Fondation </a:t>
            </a:r>
            <a:r>
              <a:rPr lang="fr-FR" altLang="fr-FR" sz="1800" dirty="0" err="1">
                <a:latin typeface="+mj-lt"/>
              </a:rPr>
              <a:t>Cassous</a:t>
            </a:r>
            <a:endParaRPr lang="fr-FR" altLang="fr-FR" sz="1800" dirty="0">
              <a:latin typeface="+mj-lt"/>
            </a:endParaRPr>
          </a:p>
          <a:p>
            <a:r>
              <a:rPr lang="fr-FR" altLang="fr-FR" sz="1800" dirty="0">
                <a:latin typeface="+mj-lt"/>
              </a:rPr>
              <a:t>Fondation </a:t>
            </a:r>
            <a:r>
              <a:rPr lang="fr-FR" altLang="fr-FR" sz="1800" dirty="0" err="1">
                <a:latin typeface="+mj-lt"/>
              </a:rPr>
              <a:t>Sorégies</a:t>
            </a:r>
            <a:endParaRPr lang="fr-FR" altLang="fr-FR" sz="1800" dirty="0">
              <a:latin typeface="+mj-lt"/>
            </a:endParaRPr>
          </a:p>
          <a:p>
            <a:r>
              <a:rPr lang="fr-FR" altLang="fr-FR" sz="1800" dirty="0">
                <a:latin typeface="+mj-lt"/>
              </a:rPr>
              <a:t>Fondation S</a:t>
            </a:r>
            <a:r>
              <a:rPr lang="ja-JP" altLang="fr-FR" sz="1800" dirty="0">
                <a:latin typeface="+mj-lt"/>
              </a:rPr>
              <a:t>’</a:t>
            </a:r>
            <a:r>
              <a:rPr lang="fr-FR" altLang="ja-JP" sz="1800" dirty="0" err="1">
                <a:latin typeface="+mj-lt"/>
              </a:rPr>
              <a:t>aiddes</a:t>
            </a:r>
            <a:endParaRPr lang="fr-FR" altLang="ja-JP" sz="1800" dirty="0">
              <a:latin typeface="+mj-lt"/>
            </a:endParaRPr>
          </a:p>
          <a:p>
            <a:r>
              <a:rPr lang="fr-FR" altLang="fr-FR" sz="1800" dirty="0">
                <a:latin typeface="+mj-lt"/>
              </a:rPr>
              <a:t>Fondation Crédit Mutuel</a:t>
            </a:r>
          </a:p>
          <a:p>
            <a:r>
              <a:rPr lang="fr-FR" altLang="fr-FR" sz="1800" dirty="0">
                <a:latin typeface="+mj-lt"/>
              </a:rPr>
              <a:t>Fondation SNCF</a:t>
            </a:r>
          </a:p>
        </p:txBody>
      </p:sp>
      <p:pic>
        <p:nvPicPr>
          <p:cNvPr id="2" name="Image 1">
            <a:extLst>
              <a:ext uri="{FF2B5EF4-FFF2-40B4-BE49-F238E27FC236}">
                <a16:creationId xmlns:a16="http://schemas.microsoft.com/office/drawing/2014/main" id="{198E17DF-693C-468A-8E5A-69DFAA3B06BF}"/>
              </a:ext>
            </a:extLst>
          </p:cNvPr>
          <p:cNvPicPr>
            <a:picLocks noChangeAspect="1"/>
          </p:cNvPicPr>
          <p:nvPr/>
        </p:nvPicPr>
        <p:blipFill>
          <a:blip r:embed="rId3"/>
          <a:stretch>
            <a:fillRect/>
          </a:stretch>
        </p:blipFill>
        <p:spPr>
          <a:xfrm>
            <a:off x="0" y="-31238"/>
            <a:ext cx="9756576" cy="826609"/>
          </a:xfrm>
          <a:prstGeom prst="rect">
            <a:avLst/>
          </a:prstGeom>
        </p:spPr>
      </p:pic>
    </p:spTree>
    <p:extLst>
      <p:ext uri="{BB962C8B-B14F-4D97-AF65-F5344CB8AC3E}">
        <p14:creationId xmlns:p14="http://schemas.microsoft.com/office/powerpoint/2010/main" val="385620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4142628" y="1032379"/>
            <a:ext cx="3671888" cy="583237"/>
          </a:xfrm>
          <a:prstGeom prst="rect">
            <a:avLst/>
          </a:prstGeom>
          <a:noFill/>
          <a:ln w="9525">
            <a:noFill/>
            <a:miter lim="800000"/>
            <a:headEnd/>
            <a:tailEnd/>
          </a:ln>
        </p:spPr>
        <p:txBody>
          <a:bodyPr>
            <a:spAutoFit/>
          </a:bodyPr>
          <a:lstStyle/>
          <a:p>
            <a:pPr>
              <a:lnSpc>
                <a:spcPct val="50000"/>
              </a:lnSpc>
              <a:spcBef>
                <a:spcPct val="50000"/>
              </a:spcBef>
            </a:pPr>
            <a:r>
              <a:rPr lang="fr-FR" altLang="fr-FR" sz="2000" b="1" dirty="0">
                <a:latin typeface="Calibri" panose="020F0502020204030204" pitchFamily="34" charset="0"/>
                <a:cs typeface="Calibri" panose="020F0502020204030204" pitchFamily="34" charset="0"/>
              </a:rPr>
              <a:t>       </a:t>
            </a:r>
            <a:r>
              <a:rPr lang="fr-FR" altLang="fr-FR" sz="2000" b="1" u="sng" dirty="0">
                <a:latin typeface="Calibri" panose="020F0502020204030204" pitchFamily="34" charset="0"/>
                <a:cs typeface="Calibri" panose="020F0502020204030204" pitchFamily="34" charset="0"/>
              </a:rPr>
              <a:t>B. Les bailleurs de fonds</a:t>
            </a:r>
          </a:p>
          <a:p>
            <a:pPr algn="ctr">
              <a:lnSpc>
                <a:spcPct val="50000"/>
              </a:lnSpc>
              <a:spcBef>
                <a:spcPct val="50000"/>
              </a:spcBef>
            </a:pPr>
            <a:r>
              <a:rPr lang="fr-FR" altLang="fr-FR" sz="2000" b="1" u="sng" dirty="0">
                <a:latin typeface="Calibri" panose="020F0502020204030204" pitchFamily="34" charset="0"/>
                <a:cs typeface="Calibri" panose="020F0502020204030204" pitchFamily="34" charset="0"/>
              </a:rPr>
              <a:t>Développement rural</a:t>
            </a:r>
          </a:p>
        </p:txBody>
      </p:sp>
      <p:sp>
        <p:nvSpPr>
          <p:cNvPr id="36867" name="Text Box 6"/>
          <p:cNvSpPr txBox="1">
            <a:spLocks noChangeArrowheads="1"/>
          </p:cNvSpPr>
          <p:nvPr/>
        </p:nvSpPr>
        <p:spPr bwMode="auto">
          <a:xfrm>
            <a:off x="1676400" y="1447800"/>
            <a:ext cx="3505200" cy="1187450"/>
          </a:xfrm>
          <a:prstGeom prst="rect">
            <a:avLst/>
          </a:prstGeom>
          <a:noFill/>
          <a:ln w="9525">
            <a:noFill/>
            <a:miter lim="800000"/>
            <a:headEnd/>
            <a:tailEnd/>
          </a:ln>
        </p:spPr>
        <p:txBody>
          <a:bodyPr>
            <a:spAutoFit/>
          </a:bodyPr>
          <a:lstStyle/>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b="1" u="sng">
              <a:latin typeface="Century Gothic" pitchFamily="34" charset="0"/>
            </a:endParaRPr>
          </a:p>
          <a:p>
            <a:pPr algn="just"/>
            <a:endParaRPr lang="fr-FR" altLang="fr-FR" sz="1200" b="1" u="sng">
              <a:latin typeface="Century Gothic" pitchFamily="34" charset="0"/>
            </a:endParaRPr>
          </a:p>
        </p:txBody>
      </p:sp>
      <p:sp>
        <p:nvSpPr>
          <p:cNvPr id="36868" name="Text Box 6"/>
          <p:cNvSpPr txBox="1">
            <a:spLocks noChangeArrowheads="1"/>
          </p:cNvSpPr>
          <p:nvPr/>
        </p:nvSpPr>
        <p:spPr bwMode="auto">
          <a:xfrm>
            <a:off x="5436096" y="1118532"/>
            <a:ext cx="2971800" cy="1004888"/>
          </a:xfrm>
          <a:prstGeom prst="rect">
            <a:avLst/>
          </a:prstGeom>
          <a:noFill/>
          <a:ln w="9525">
            <a:noFill/>
            <a:miter lim="800000"/>
            <a:headEnd/>
            <a:tailEnd/>
          </a:ln>
        </p:spPr>
        <p:txBody>
          <a:bodyPr>
            <a:spAutoFit/>
          </a:bodyPr>
          <a:lstStyle/>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a:latin typeface="Century Gothic" pitchFamily="34" charset="0"/>
            </a:endParaRPr>
          </a:p>
          <a:p>
            <a:pPr algn="just"/>
            <a:endParaRPr lang="fr-FR" altLang="fr-FR" sz="1200" b="1" u="sng">
              <a:latin typeface="Century Gothic" pitchFamily="34" charset="0"/>
            </a:endParaRPr>
          </a:p>
          <a:p>
            <a:pPr algn="just"/>
            <a:endParaRPr lang="fr-FR" altLang="fr-FR" sz="1200" b="1" u="sng">
              <a:latin typeface="Century Gothic" pitchFamily="34" charset="0"/>
            </a:endParaRPr>
          </a:p>
        </p:txBody>
      </p:sp>
      <p:sp>
        <p:nvSpPr>
          <p:cNvPr id="36869" name="Rectangle 1029"/>
          <p:cNvSpPr>
            <a:spLocks noChangeArrowheads="1"/>
          </p:cNvSpPr>
          <p:nvPr/>
        </p:nvSpPr>
        <p:spPr bwMode="auto">
          <a:xfrm>
            <a:off x="1798638" y="2066925"/>
            <a:ext cx="6015878" cy="3170099"/>
          </a:xfrm>
          <a:prstGeom prst="rect">
            <a:avLst/>
          </a:prstGeom>
          <a:noFill/>
          <a:ln w="9525">
            <a:noFill/>
            <a:miter lim="800000"/>
            <a:headEnd/>
            <a:tailEnd/>
          </a:ln>
        </p:spPr>
        <p:txBody>
          <a:bodyPr wrap="none">
            <a:spAutoFit/>
          </a:bodyPr>
          <a:lstStyle/>
          <a:p>
            <a:r>
              <a:rPr lang="fr-FR" altLang="fr-FR" sz="2000" dirty="0">
                <a:latin typeface="+mj-lt"/>
              </a:rPr>
              <a:t>Fondation </a:t>
            </a:r>
            <a:r>
              <a:rPr lang="fr-FR" altLang="fr-FR" sz="2000" dirty="0" err="1">
                <a:latin typeface="+mj-lt"/>
              </a:rPr>
              <a:t>Seed</a:t>
            </a:r>
            <a:endParaRPr lang="fr-FR" altLang="fr-FR" sz="2000" dirty="0">
              <a:latin typeface="+mj-lt"/>
            </a:endParaRPr>
          </a:p>
          <a:p>
            <a:r>
              <a:rPr lang="fr-FR" altLang="fr-FR" sz="2000" dirty="0">
                <a:latin typeface="+mj-lt"/>
              </a:rPr>
              <a:t>Fondation Ensemble</a:t>
            </a:r>
          </a:p>
          <a:p>
            <a:r>
              <a:rPr lang="fr-FR" altLang="fr-FR" sz="2000" dirty="0">
                <a:latin typeface="+mj-lt"/>
              </a:rPr>
              <a:t>Fondation Areva</a:t>
            </a:r>
          </a:p>
          <a:p>
            <a:r>
              <a:rPr lang="fr-FR" altLang="fr-FR" sz="2000" dirty="0">
                <a:latin typeface="+mj-lt"/>
              </a:rPr>
              <a:t>Fondation Caritas France</a:t>
            </a:r>
          </a:p>
          <a:p>
            <a:r>
              <a:rPr lang="fr-FR" altLang="fr-FR" sz="2000" dirty="0">
                <a:latin typeface="+mj-lt"/>
              </a:rPr>
              <a:t>Fondation énergies pour le monde</a:t>
            </a:r>
          </a:p>
          <a:p>
            <a:r>
              <a:rPr lang="fr-FR" altLang="fr-FR" sz="2000" dirty="0">
                <a:latin typeface="+mj-lt"/>
              </a:rPr>
              <a:t>Association Crédit Agricole Solidarité et Développement</a:t>
            </a:r>
          </a:p>
          <a:p>
            <a:r>
              <a:rPr lang="fr-FR" altLang="fr-FR" sz="2000" dirty="0">
                <a:latin typeface="+mj-lt"/>
              </a:rPr>
              <a:t>Fondation Addax</a:t>
            </a:r>
          </a:p>
          <a:p>
            <a:r>
              <a:rPr lang="fr-FR" altLang="fr-FR" sz="2000" dirty="0">
                <a:latin typeface="+mj-lt"/>
              </a:rPr>
              <a:t>Fondation Eiffage</a:t>
            </a:r>
          </a:p>
          <a:p>
            <a:endParaRPr lang="fr-FR" altLang="fr-FR" sz="1600" dirty="0"/>
          </a:p>
          <a:p>
            <a:endParaRPr lang="fr-FR" altLang="fr-FR" dirty="0"/>
          </a:p>
        </p:txBody>
      </p:sp>
      <p:pic>
        <p:nvPicPr>
          <p:cNvPr id="2" name="Image 1">
            <a:extLst>
              <a:ext uri="{FF2B5EF4-FFF2-40B4-BE49-F238E27FC236}">
                <a16:creationId xmlns:a16="http://schemas.microsoft.com/office/drawing/2014/main" id="{193B0F29-5FFB-4BDA-893F-DB8D4880EA40}"/>
              </a:ext>
            </a:extLst>
          </p:cNvPr>
          <p:cNvPicPr>
            <a:picLocks noChangeAspect="1"/>
          </p:cNvPicPr>
          <p:nvPr/>
        </p:nvPicPr>
        <p:blipFill>
          <a:blip r:embed="rId3"/>
          <a:stretch>
            <a:fillRect/>
          </a:stretch>
        </p:blipFill>
        <p:spPr>
          <a:xfrm>
            <a:off x="0" y="-2907"/>
            <a:ext cx="9756576" cy="826609"/>
          </a:xfrm>
          <a:prstGeom prst="rect">
            <a:avLst/>
          </a:prstGeom>
        </p:spPr>
      </p:pic>
    </p:spTree>
    <p:extLst>
      <p:ext uri="{BB962C8B-B14F-4D97-AF65-F5344CB8AC3E}">
        <p14:creationId xmlns:p14="http://schemas.microsoft.com/office/powerpoint/2010/main" val="113336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9144000" cy="6464401"/>
          </a:xfrm>
          <a:prstGeom prst="rect">
            <a:avLst/>
          </a:prstGeom>
        </p:spPr>
      </p:pic>
      <p:sp>
        <p:nvSpPr>
          <p:cNvPr id="12" name="Rectangle 11"/>
          <p:cNvSpPr/>
          <p:nvPr/>
        </p:nvSpPr>
        <p:spPr>
          <a:xfrm>
            <a:off x="3478494" y="71335"/>
            <a:ext cx="5413985" cy="461665"/>
          </a:xfrm>
          <a:prstGeom prst="rect">
            <a:avLst/>
          </a:prstGeom>
        </p:spPr>
        <p:txBody>
          <a:bodyPr wrap="square">
            <a:spAutoFit/>
          </a:bodyPr>
          <a:lstStyle/>
          <a:p>
            <a:pPr algn="r"/>
            <a:r>
              <a:rPr lang="fr-FR" sz="2400" dirty="0">
                <a:solidFill>
                  <a:schemeClr val="bg1"/>
                </a:solidFill>
                <a:latin typeface="Zona Pro Bold" pitchFamily="50" charset="0"/>
              </a:rPr>
              <a:t>Etapes du projet</a:t>
            </a:r>
            <a:endParaRPr lang="fr-FR" sz="2400" dirty="0">
              <a:solidFill>
                <a:schemeClr val="bg1"/>
              </a:solidFill>
            </a:endParaRPr>
          </a:p>
        </p:txBody>
      </p:sp>
      <p:graphicFrame>
        <p:nvGraphicFramePr>
          <p:cNvPr id="15" name="Diagramme 14">
            <a:extLst>
              <a:ext uri="{FF2B5EF4-FFF2-40B4-BE49-F238E27FC236}">
                <a16:creationId xmlns:a16="http://schemas.microsoft.com/office/drawing/2014/main" id="{A3445E04-BF06-4476-8349-9F30DE0D38DF}"/>
              </a:ext>
            </a:extLst>
          </p:cNvPr>
          <p:cNvGraphicFramePr/>
          <p:nvPr>
            <p:extLst>
              <p:ext uri="{D42A27DB-BD31-4B8C-83A1-F6EECF244321}">
                <p14:modId xmlns:p14="http://schemas.microsoft.com/office/powerpoint/2010/main" val="638641269"/>
              </p:ext>
            </p:extLst>
          </p:nvPr>
        </p:nvGraphicFramePr>
        <p:xfrm>
          <a:off x="-108520" y="1340768"/>
          <a:ext cx="8234249"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80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1358838" y="875060"/>
            <a:ext cx="7785162" cy="393700"/>
          </a:xfrm>
        </p:spPr>
        <p:txBody>
          <a:bodyPr anchor="t">
            <a:noAutofit/>
          </a:bodyPr>
          <a:lstStyle/>
          <a:p>
            <a:pPr eaLnBrk="1" hangingPunct="1"/>
            <a:r>
              <a:rPr lang="fr-FR" altLang="fr-FR" sz="2000" b="1" u="sng" dirty="0">
                <a:latin typeface="+mn-lt"/>
                <a:ea typeface="ＭＳ Ｐゴシック" pitchFamily="34" charset="-128"/>
                <a:cs typeface="Arial" charset="0"/>
              </a:rPr>
              <a:t> </a:t>
            </a:r>
            <a:r>
              <a:rPr lang="fr-FR" altLang="fr-FR" sz="2000" b="1" u="sng" dirty="0">
                <a:latin typeface="+mn-lt"/>
                <a:ea typeface="ＭＳ Ｐゴシック" pitchFamily="34" charset="-128"/>
                <a:sym typeface="Wingdings" pitchFamily="2" charset="2"/>
              </a:rPr>
              <a:t>B. Rédaction d’un dossier</a:t>
            </a:r>
            <a:endParaRPr lang="fr-FR" altLang="fr-FR" sz="2000" b="1" u="sng" dirty="0">
              <a:latin typeface="+mn-lt"/>
              <a:ea typeface="ＭＳ Ｐゴシック" pitchFamily="34" charset="-128"/>
            </a:endParaRPr>
          </a:p>
        </p:txBody>
      </p:sp>
      <p:sp>
        <p:nvSpPr>
          <p:cNvPr id="8" name="ZoneTexte 1"/>
          <p:cNvSpPr txBox="1">
            <a:spLocks noChangeArrowheads="1"/>
          </p:cNvSpPr>
          <p:nvPr/>
        </p:nvSpPr>
        <p:spPr bwMode="auto">
          <a:xfrm>
            <a:off x="1357313" y="2204864"/>
            <a:ext cx="7786687" cy="3477875"/>
          </a:xfrm>
          <a:prstGeom prst="rect">
            <a:avLst/>
          </a:prstGeom>
          <a:noFill/>
          <a:ln w="9525">
            <a:noFill/>
            <a:miter lim="800000"/>
            <a:headEnd/>
            <a:tailEnd/>
          </a:ln>
        </p:spPr>
        <p:txBody>
          <a:bodyPr>
            <a:spAutoFit/>
          </a:bodyPr>
          <a:lstStyle/>
          <a:p>
            <a:pPr algn="just">
              <a:spcAft>
                <a:spcPts val="600"/>
              </a:spcAft>
              <a:buFont typeface="Wingdings" pitchFamily="2" charset="2"/>
              <a:buChar char="Ø"/>
            </a:pPr>
            <a:r>
              <a:rPr lang="fr-FR" altLang="fr-FR" sz="2000" dirty="0">
                <a:latin typeface="Calibri" pitchFamily="34" charset="0"/>
              </a:rPr>
              <a:t> Respecter les procédures </a:t>
            </a:r>
          </a:p>
          <a:p>
            <a:pPr algn="just">
              <a:spcAft>
                <a:spcPts val="600"/>
              </a:spcAft>
              <a:buFont typeface="Wingdings" pitchFamily="2" charset="2"/>
              <a:buChar char="Ø"/>
            </a:pPr>
            <a:r>
              <a:rPr lang="fr-FR" altLang="fr-FR" sz="2000" dirty="0">
                <a:latin typeface="Calibri" pitchFamily="34" charset="0"/>
              </a:rPr>
              <a:t> Synthétiser vos idées </a:t>
            </a:r>
          </a:p>
          <a:p>
            <a:pPr algn="just">
              <a:spcAft>
                <a:spcPts val="600"/>
              </a:spcAft>
              <a:buFont typeface="Wingdings" pitchFamily="2" charset="2"/>
              <a:buChar char="Ø"/>
            </a:pPr>
            <a:r>
              <a:rPr lang="fr-FR" altLang="fr-FR" sz="2000" dirty="0">
                <a:latin typeface="Calibri" pitchFamily="34" charset="0"/>
              </a:rPr>
              <a:t> Soigner la présentation (aérée, illustrée, pas de faute d’orthographe)</a:t>
            </a:r>
          </a:p>
          <a:p>
            <a:pPr algn="just">
              <a:spcAft>
                <a:spcPts val="600"/>
              </a:spcAft>
              <a:buFont typeface="Wingdings" pitchFamily="2" charset="2"/>
              <a:buChar char="Ø"/>
            </a:pPr>
            <a:r>
              <a:rPr lang="fr-FR" altLang="fr-FR" sz="2000" dirty="0">
                <a:latin typeface="Calibri" pitchFamily="34" charset="0"/>
              </a:rPr>
              <a:t> Rester neutre et objectif (pas de « je »)</a:t>
            </a:r>
          </a:p>
          <a:p>
            <a:pPr algn="just">
              <a:spcAft>
                <a:spcPts val="600"/>
              </a:spcAft>
              <a:buFont typeface="Wingdings" pitchFamily="2" charset="2"/>
              <a:buChar char="Ø"/>
            </a:pPr>
            <a:r>
              <a:rPr lang="fr-FR" altLang="fr-FR" sz="2000" dirty="0">
                <a:latin typeface="Calibri" pitchFamily="34" charset="0"/>
              </a:rPr>
              <a:t> Eviter les généralités dramatiques</a:t>
            </a:r>
          </a:p>
          <a:p>
            <a:pPr algn="just">
              <a:spcAft>
                <a:spcPts val="600"/>
              </a:spcAft>
              <a:buFont typeface="Wingdings" pitchFamily="2" charset="2"/>
              <a:buChar char="Ø"/>
            </a:pPr>
            <a:r>
              <a:rPr lang="fr-FR" altLang="fr-FR" sz="2000" dirty="0">
                <a:latin typeface="Calibri" pitchFamily="34" charset="0"/>
              </a:rPr>
              <a:t> Préciser vos références et vos sources</a:t>
            </a:r>
          </a:p>
          <a:p>
            <a:pPr algn="just">
              <a:spcAft>
                <a:spcPts val="600"/>
              </a:spcAft>
              <a:buFont typeface="Wingdings" pitchFamily="2" charset="2"/>
              <a:buChar char="Ø"/>
            </a:pPr>
            <a:r>
              <a:rPr lang="fr-FR" altLang="fr-FR" sz="2000" dirty="0">
                <a:latin typeface="Calibri" pitchFamily="34" charset="0"/>
              </a:rPr>
              <a:t> Adapter votre présentation à votre interlocuteur</a:t>
            </a:r>
          </a:p>
          <a:p>
            <a:pPr algn="just">
              <a:spcAft>
                <a:spcPts val="600"/>
              </a:spcAft>
              <a:buFont typeface="Wingdings" pitchFamily="2" charset="2"/>
              <a:buChar char="Ø"/>
            </a:pPr>
            <a:r>
              <a:rPr lang="fr-FR" altLang="fr-FR" sz="2000" dirty="0">
                <a:latin typeface="Calibri" pitchFamily="34" charset="0"/>
              </a:rPr>
              <a:t> Photos de qualité qui représentent votre demande</a:t>
            </a:r>
          </a:p>
          <a:p>
            <a:pPr algn="just">
              <a:spcAft>
                <a:spcPts val="600"/>
              </a:spcAft>
              <a:buFont typeface="Wingdings" pitchFamily="2" charset="2"/>
              <a:buChar char="Ø"/>
            </a:pPr>
            <a:r>
              <a:rPr lang="fr-FR" altLang="fr-FR" sz="2000" dirty="0">
                <a:latin typeface="Calibri" pitchFamily="34" charset="0"/>
              </a:rPr>
              <a:t> Sommaire, numérotation des pages, coordonnées, reliure propre</a:t>
            </a:r>
          </a:p>
        </p:txBody>
      </p:sp>
      <p:pic>
        <p:nvPicPr>
          <p:cNvPr id="2" name="Image 1">
            <a:extLst>
              <a:ext uri="{FF2B5EF4-FFF2-40B4-BE49-F238E27FC236}">
                <a16:creationId xmlns:a16="http://schemas.microsoft.com/office/drawing/2014/main" id="{4EE5DA48-BF95-4828-8647-0240F7EF1463}"/>
              </a:ext>
            </a:extLst>
          </p:cNvPr>
          <p:cNvPicPr>
            <a:picLocks noChangeAspect="1"/>
          </p:cNvPicPr>
          <p:nvPr/>
        </p:nvPicPr>
        <p:blipFill>
          <a:blip r:embed="rId3"/>
          <a:stretch>
            <a:fillRect/>
          </a:stretch>
        </p:blipFill>
        <p:spPr>
          <a:xfrm>
            <a:off x="0" y="-27384"/>
            <a:ext cx="9756576" cy="826609"/>
          </a:xfrm>
          <a:prstGeom prst="rect">
            <a:avLst/>
          </a:prstGeom>
        </p:spPr>
      </p:pic>
    </p:spTree>
    <p:extLst>
      <p:ext uri="{BB962C8B-B14F-4D97-AF65-F5344CB8AC3E}">
        <p14:creationId xmlns:p14="http://schemas.microsoft.com/office/powerpoint/2010/main" val="342755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title"/>
          </p:nvPr>
        </p:nvSpPr>
        <p:spPr>
          <a:xfrm>
            <a:off x="1358838" y="875060"/>
            <a:ext cx="7785162" cy="393700"/>
          </a:xfrm>
        </p:spPr>
        <p:txBody>
          <a:bodyPr anchor="t">
            <a:noAutofit/>
          </a:bodyPr>
          <a:lstStyle/>
          <a:p>
            <a:pPr eaLnBrk="1" hangingPunct="1"/>
            <a:r>
              <a:rPr lang="fr-FR" altLang="fr-FR" sz="2000" b="1" u="sng" dirty="0">
                <a:latin typeface="+mn-lt"/>
                <a:ea typeface="ＭＳ Ｐゴシック" pitchFamily="34" charset="-128"/>
                <a:cs typeface="Arial" charset="0"/>
              </a:rPr>
              <a:t> </a:t>
            </a:r>
            <a:r>
              <a:rPr lang="fr-FR" altLang="fr-FR" sz="2000" b="1" u="sng" dirty="0">
                <a:latin typeface="+mn-lt"/>
                <a:ea typeface="ＭＳ Ｐゴシック" pitchFamily="34" charset="-128"/>
                <a:sym typeface="Wingdings" pitchFamily="2" charset="2"/>
              </a:rPr>
              <a:t>B. Rédaction d’un dossier</a:t>
            </a:r>
            <a:endParaRPr lang="fr-FR" altLang="fr-FR" sz="2000" b="1" u="sng" dirty="0">
              <a:latin typeface="+mn-lt"/>
              <a:ea typeface="ＭＳ Ｐゴシック" pitchFamily="34" charset="-128"/>
            </a:endParaRPr>
          </a:p>
        </p:txBody>
      </p:sp>
      <p:graphicFrame>
        <p:nvGraphicFramePr>
          <p:cNvPr id="6" name="Tableau 5"/>
          <p:cNvGraphicFramePr>
            <a:graphicFrameLocks noGrp="1"/>
          </p:cNvGraphicFramePr>
          <p:nvPr>
            <p:extLst>
              <p:ext uri="{D42A27DB-BD31-4B8C-83A1-F6EECF244321}">
                <p14:modId xmlns:p14="http://schemas.microsoft.com/office/powerpoint/2010/main" val="925728908"/>
              </p:ext>
            </p:extLst>
          </p:nvPr>
        </p:nvGraphicFramePr>
        <p:xfrm>
          <a:off x="964406" y="1438115"/>
          <a:ext cx="7215187" cy="4544825"/>
        </p:xfrm>
        <a:graphic>
          <a:graphicData uri="http://schemas.openxmlformats.org/drawingml/2006/table">
            <a:tbl>
              <a:tblPr firstRow="1" bandRow="1">
                <a:tableStyleId>{5C22544A-7EE6-4342-B048-85BDC9FD1C3A}</a:tableStyleId>
              </a:tblPr>
              <a:tblGrid>
                <a:gridCol w="3678355">
                  <a:extLst>
                    <a:ext uri="{9D8B030D-6E8A-4147-A177-3AD203B41FA5}">
                      <a16:colId xmlns:a16="http://schemas.microsoft.com/office/drawing/2014/main" val="20000"/>
                    </a:ext>
                  </a:extLst>
                </a:gridCol>
                <a:gridCol w="3536832">
                  <a:extLst>
                    <a:ext uri="{9D8B030D-6E8A-4147-A177-3AD203B41FA5}">
                      <a16:colId xmlns:a16="http://schemas.microsoft.com/office/drawing/2014/main" val="20001"/>
                    </a:ext>
                  </a:extLst>
                </a:gridCol>
              </a:tblGrid>
              <a:tr h="383314">
                <a:tc>
                  <a:txBody>
                    <a:bodyPr/>
                    <a:lstStyle/>
                    <a:p>
                      <a:pPr algn="ctr"/>
                      <a:r>
                        <a:rPr lang="fr-FR" sz="1800" dirty="0">
                          <a:solidFill>
                            <a:schemeClr val="tx1"/>
                          </a:solidFill>
                          <a:latin typeface="Calibri" pitchFamily="34" charset="0"/>
                        </a:rPr>
                        <a:t>Eliminatoires</a:t>
                      </a:r>
                    </a:p>
                  </a:txBody>
                  <a:tcPr marL="91439" marR="91439" marT="45723" marB="45723">
                    <a:solidFill>
                      <a:srgbClr val="E19043"/>
                    </a:solidFill>
                  </a:tcPr>
                </a:tc>
                <a:tc>
                  <a:txBody>
                    <a:bodyPr/>
                    <a:lstStyle/>
                    <a:p>
                      <a:pPr algn="ctr"/>
                      <a:r>
                        <a:rPr lang="fr-FR" sz="1800" dirty="0">
                          <a:solidFill>
                            <a:schemeClr val="tx1"/>
                          </a:solidFill>
                          <a:latin typeface="Calibri" pitchFamily="34" charset="0"/>
                        </a:rPr>
                        <a:t>Défavorables</a:t>
                      </a:r>
                    </a:p>
                  </a:txBody>
                  <a:tcPr marL="91439" marR="91439" marT="45723" marB="45723">
                    <a:solidFill>
                      <a:srgbClr val="E19043"/>
                    </a:solidFill>
                  </a:tcPr>
                </a:tc>
                <a:extLst>
                  <a:ext uri="{0D108BD9-81ED-4DB2-BD59-A6C34878D82A}">
                    <a16:rowId xmlns:a16="http://schemas.microsoft.com/office/drawing/2014/main" val="10000"/>
                  </a:ext>
                </a:extLst>
              </a:tr>
              <a:tr h="606914">
                <a:tc>
                  <a:txBody>
                    <a:bodyPr/>
                    <a:lstStyle/>
                    <a:p>
                      <a:r>
                        <a:rPr lang="fr-FR" sz="1600" dirty="0">
                          <a:solidFill>
                            <a:schemeClr val="tx1"/>
                          </a:solidFill>
                          <a:latin typeface="Calibri" pitchFamily="34" charset="0"/>
                        </a:rPr>
                        <a:t>Association ou projet ne correspondant pas aux critères d’éligibilité</a:t>
                      </a:r>
                    </a:p>
                  </a:txBody>
                  <a:tcPr marL="91439" marR="91439" marT="45723" marB="45723">
                    <a:solidFill>
                      <a:srgbClr val="E1904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Calibri" pitchFamily="34" charset="0"/>
                        </a:rPr>
                        <a:t>Associations ne</a:t>
                      </a:r>
                      <a:r>
                        <a:rPr lang="fr-FR" sz="1600" baseline="0" dirty="0">
                          <a:solidFill>
                            <a:schemeClr val="tx1"/>
                          </a:solidFill>
                          <a:latin typeface="Calibri" pitchFamily="34" charset="0"/>
                        </a:rPr>
                        <a:t> répondant pas à toutes les étapes du dossier </a:t>
                      </a:r>
                      <a:endParaRPr lang="fr-FR" sz="1600" dirty="0">
                        <a:solidFill>
                          <a:schemeClr val="tx1"/>
                        </a:solidFill>
                        <a:latin typeface="Calibri" pitchFamily="34" charset="0"/>
                      </a:endParaRPr>
                    </a:p>
                    <a:p>
                      <a:endParaRPr lang="fr-FR" sz="1600" dirty="0">
                        <a:solidFill>
                          <a:schemeClr val="tx1"/>
                        </a:solidFill>
                        <a:latin typeface="Calibri" pitchFamily="34" charset="0"/>
                      </a:endParaRPr>
                    </a:p>
                  </a:txBody>
                  <a:tcPr marL="91439" marR="91439" marT="45723" marB="45723">
                    <a:solidFill>
                      <a:srgbClr val="E19043"/>
                    </a:solidFill>
                  </a:tcPr>
                </a:tc>
                <a:extLst>
                  <a:ext uri="{0D108BD9-81ED-4DB2-BD59-A6C34878D82A}">
                    <a16:rowId xmlns:a16="http://schemas.microsoft.com/office/drawing/2014/main" val="10001"/>
                  </a:ext>
                </a:extLst>
              </a:tr>
              <a:tr h="424270">
                <a:tc>
                  <a:txBody>
                    <a:bodyPr/>
                    <a:lstStyle/>
                    <a:p>
                      <a:r>
                        <a:rPr lang="fr-FR" sz="1600" dirty="0">
                          <a:solidFill>
                            <a:schemeClr val="tx1"/>
                          </a:solidFill>
                          <a:latin typeface="Calibri" pitchFamily="34" charset="0"/>
                        </a:rPr>
                        <a:t>Dépôt</a:t>
                      </a:r>
                      <a:r>
                        <a:rPr lang="fr-FR" sz="1600" baseline="0" dirty="0">
                          <a:solidFill>
                            <a:schemeClr val="tx1"/>
                          </a:solidFill>
                          <a:latin typeface="Calibri" pitchFamily="34" charset="0"/>
                        </a:rPr>
                        <a:t> du dossier hors délai</a:t>
                      </a:r>
                      <a:endParaRPr lang="fr-FR" sz="1600" dirty="0">
                        <a:solidFill>
                          <a:schemeClr val="tx1"/>
                        </a:solidFill>
                        <a:latin typeface="Calibri" pitchFamily="34" charset="0"/>
                      </a:endParaRPr>
                    </a:p>
                  </a:txBody>
                  <a:tcPr marL="91439" marR="91439" marT="45723" marB="45723">
                    <a:solidFill>
                      <a:srgbClr val="E19043"/>
                    </a:solidFill>
                  </a:tcPr>
                </a:tc>
                <a:tc>
                  <a:txBody>
                    <a:bodyPr/>
                    <a:lstStyle/>
                    <a:p>
                      <a:r>
                        <a:rPr lang="fr-FR" sz="1600" dirty="0">
                          <a:solidFill>
                            <a:schemeClr val="tx1"/>
                          </a:solidFill>
                          <a:latin typeface="Calibri" pitchFamily="34" charset="0"/>
                        </a:rPr>
                        <a:t>Budget incompréhensible</a:t>
                      </a:r>
                      <a:r>
                        <a:rPr lang="fr-FR" sz="1600" baseline="0" dirty="0">
                          <a:solidFill>
                            <a:schemeClr val="tx1"/>
                          </a:solidFill>
                          <a:latin typeface="Calibri" pitchFamily="34" charset="0"/>
                        </a:rPr>
                        <a:t> voire opaque</a:t>
                      </a:r>
                      <a:endParaRPr lang="fr-FR" sz="1600" dirty="0">
                        <a:solidFill>
                          <a:schemeClr val="tx1"/>
                        </a:solidFill>
                        <a:latin typeface="Calibri" pitchFamily="34" charset="0"/>
                      </a:endParaRPr>
                    </a:p>
                  </a:txBody>
                  <a:tcPr marL="91439" marR="91439" marT="45723" marB="45723">
                    <a:solidFill>
                      <a:srgbClr val="E19043"/>
                    </a:solidFill>
                  </a:tcPr>
                </a:tc>
                <a:extLst>
                  <a:ext uri="{0D108BD9-81ED-4DB2-BD59-A6C34878D82A}">
                    <a16:rowId xmlns:a16="http://schemas.microsoft.com/office/drawing/2014/main" val="10002"/>
                  </a:ext>
                </a:extLst>
              </a:tr>
              <a:tr h="661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Calibri" pitchFamily="34" charset="0"/>
                        </a:rPr>
                        <a:t>Absence de réponses à une demande d’information</a:t>
                      </a:r>
                      <a:r>
                        <a:rPr lang="fr-FR" sz="1600" baseline="0" dirty="0">
                          <a:solidFill>
                            <a:schemeClr val="tx1"/>
                          </a:solidFill>
                          <a:latin typeface="Calibri" pitchFamily="34" charset="0"/>
                        </a:rPr>
                        <a:t> complémentaire</a:t>
                      </a:r>
                      <a:endParaRPr lang="fr-FR" sz="1600" dirty="0">
                        <a:solidFill>
                          <a:schemeClr val="tx1"/>
                        </a:solidFill>
                        <a:latin typeface="Calibri" pitchFamily="34" charset="0"/>
                      </a:endParaRPr>
                    </a:p>
                  </a:txBody>
                  <a:tcPr marL="91439" marR="91439" marT="45723" marB="45723">
                    <a:solidFill>
                      <a:srgbClr val="E1904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Calibri" pitchFamily="34" charset="0"/>
                        </a:rPr>
                        <a:t>Dossier incomplet (contenu,</a:t>
                      </a:r>
                      <a:r>
                        <a:rPr lang="fr-FR" sz="1600" baseline="0" dirty="0">
                          <a:solidFill>
                            <a:schemeClr val="tx1"/>
                          </a:solidFill>
                          <a:latin typeface="Calibri" pitchFamily="34" charset="0"/>
                        </a:rPr>
                        <a:t> pièce justificative, annexes, etc.)</a:t>
                      </a:r>
                      <a:endParaRPr lang="fr-FR" sz="1600" dirty="0">
                        <a:solidFill>
                          <a:schemeClr val="tx1"/>
                        </a:solidFill>
                        <a:latin typeface="Calibri" pitchFamily="34" charset="0"/>
                      </a:endParaRPr>
                    </a:p>
                    <a:p>
                      <a:endParaRPr lang="fr-FR" sz="1600" dirty="0">
                        <a:solidFill>
                          <a:schemeClr val="tx1"/>
                        </a:solidFill>
                        <a:latin typeface="Calibri" pitchFamily="34" charset="0"/>
                      </a:endParaRPr>
                    </a:p>
                  </a:txBody>
                  <a:tcPr marL="91439" marR="91439" marT="45723" marB="45723">
                    <a:solidFill>
                      <a:srgbClr val="E19043"/>
                    </a:solidFill>
                  </a:tcPr>
                </a:tc>
                <a:extLst>
                  <a:ext uri="{0D108BD9-81ED-4DB2-BD59-A6C34878D82A}">
                    <a16:rowId xmlns:a16="http://schemas.microsoft.com/office/drawing/2014/main" val="10003"/>
                  </a:ext>
                </a:extLst>
              </a:tr>
              <a:tr h="661381">
                <a:tc>
                  <a:txBody>
                    <a:bodyPr/>
                    <a:lstStyle/>
                    <a:p>
                      <a:r>
                        <a:rPr lang="fr-FR" sz="1600" dirty="0">
                          <a:solidFill>
                            <a:schemeClr val="tx1"/>
                          </a:solidFill>
                          <a:latin typeface="Calibri" pitchFamily="34" charset="0"/>
                        </a:rPr>
                        <a:t>Projet ne correspondant</a:t>
                      </a:r>
                      <a:r>
                        <a:rPr lang="fr-FR" sz="1600" baseline="0" dirty="0">
                          <a:solidFill>
                            <a:schemeClr val="tx1"/>
                          </a:solidFill>
                          <a:latin typeface="Calibri" pitchFamily="34" charset="0"/>
                        </a:rPr>
                        <a:t> pas aux critères de sélection</a:t>
                      </a:r>
                      <a:endParaRPr lang="fr-FR" sz="1600" dirty="0">
                        <a:solidFill>
                          <a:schemeClr val="tx1"/>
                        </a:solidFill>
                        <a:latin typeface="Calibri" pitchFamily="34" charset="0"/>
                      </a:endParaRPr>
                    </a:p>
                  </a:txBody>
                  <a:tcPr marL="91439" marR="91439" marT="45723" marB="45723">
                    <a:solidFill>
                      <a:srgbClr val="E19043"/>
                    </a:solidFill>
                  </a:tcPr>
                </a:tc>
                <a:tc>
                  <a:txBody>
                    <a:bodyPr/>
                    <a:lstStyle/>
                    <a:p>
                      <a:r>
                        <a:rPr lang="fr-FR" sz="1600" dirty="0">
                          <a:solidFill>
                            <a:schemeClr val="tx1"/>
                          </a:solidFill>
                          <a:latin typeface="Calibri" pitchFamily="34" charset="0"/>
                        </a:rPr>
                        <a:t>Sollicitation demandée non précisée ou en dehors du cadre </a:t>
                      </a:r>
                    </a:p>
                  </a:txBody>
                  <a:tcPr marL="91439" marR="91439" marT="45723" marB="45723">
                    <a:solidFill>
                      <a:srgbClr val="E19043"/>
                    </a:solidFill>
                  </a:tcPr>
                </a:tc>
                <a:extLst>
                  <a:ext uri="{0D108BD9-81ED-4DB2-BD59-A6C34878D82A}">
                    <a16:rowId xmlns:a16="http://schemas.microsoft.com/office/drawing/2014/main" val="10004"/>
                  </a:ext>
                </a:extLst>
              </a:tr>
              <a:tr h="606914">
                <a:tc>
                  <a:txBody>
                    <a:bodyPr/>
                    <a:lstStyle/>
                    <a:p>
                      <a:r>
                        <a:rPr lang="fr-FR" sz="1600" dirty="0">
                          <a:solidFill>
                            <a:schemeClr val="tx1"/>
                          </a:solidFill>
                          <a:latin typeface="Calibri" pitchFamily="34" charset="0"/>
                        </a:rPr>
                        <a:t>Projet ayant encore besoin de maturité</a:t>
                      </a:r>
                    </a:p>
                  </a:txBody>
                  <a:tcPr marL="91439" marR="91439" marT="45723" marB="45723">
                    <a:solidFill>
                      <a:srgbClr val="E1904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Calibri" pitchFamily="34" charset="0"/>
                        </a:rPr>
                        <a:t>Informations</a:t>
                      </a:r>
                      <a:r>
                        <a:rPr lang="fr-FR" sz="1600" baseline="0" dirty="0">
                          <a:solidFill>
                            <a:schemeClr val="tx1"/>
                          </a:solidFill>
                          <a:latin typeface="Calibri" pitchFamily="34" charset="0"/>
                        </a:rPr>
                        <a:t> insuffisantes</a:t>
                      </a:r>
                      <a:endParaRPr lang="fr-FR" sz="1600" dirty="0">
                        <a:solidFill>
                          <a:schemeClr val="tx1"/>
                        </a:solidFill>
                        <a:latin typeface="Calibri" pitchFamily="34" charset="0"/>
                      </a:endParaRPr>
                    </a:p>
                    <a:p>
                      <a:endParaRPr lang="fr-FR" sz="1600" dirty="0">
                        <a:solidFill>
                          <a:schemeClr val="tx1"/>
                        </a:solidFill>
                        <a:latin typeface="Calibri" pitchFamily="34" charset="0"/>
                      </a:endParaRPr>
                    </a:p>
                  </a:txBody>
                  <a:tcPr marL="91439" marR="91439" marT="45723" marB="45723">
                    <a:solidFill>
                      <a:srgbClr val="E19043"/>
                    </a:solidFill>
                  </a:tcPr>
                </a:tc>
                <a:extLst>
                  <a:ext uri="{0D108BD9-81ED-4DB2-BD59-A6C34878D82A}">
                    <a16:rowId xmlns:a16="http://schemas.microsoft.com/office/drawing/2014/main" val="10005"/>
                  </a:ext>
                </a:extLst>
              </a:tr>
              <a:tr h="823014">
                <a:tc>
                  <a:txBody>
                    <a:bodyPr/>
                    <a:lstStyle/>
                    <a:p>
                      <a:r>
                        <a:rPr lang="fr-FR" sz="1600" dirty="0">
                          <a:solidFill>
                            <a:schemeClr val="tx1"/>
                          </a:solidFill>
                          <a:latin typeface="Calibri" pitchFamily="34" charset="0"/>
                        </a:rPr>
                        <a:t>Posture du porteur par rapport</a:t>
                      </a:r>
                      <a:r>
                        <a:rPr lang="fr-FR" sz="1600" baseline="0" dirty="0">
                          <a:solidFill>
                            <a:schemeClr val="tx1"/>
                          </a:solidFill>
                          <a:latin typeface="Calibri" pitchFamily="34" charset="0"/>
                        </a:rPr>
                        <a:t> à l’action de développement (assistanat)</a:t>
                      </a:r>
                      <a:endParaRPr lang="fr-FR" sz="1600" dirty="0">
                        <a:solidFill>
                          <a:schemeClr val="tx1"/>
                        </a:solidFill>
                        <a:latin typeface="Calibri" pitchFamily="34" charset="0"/>
                      </a:endParaRPr>
                    </a:p>
                  </a:txBody>
                  <a:tcPr marL="91439" marR="91439" marT="45723" marB="45723">
                    <a:solidFill>
                      <a:srgbClr val="E1904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Calibri" pitchFamily="34" charset="0"/>
                        </a:rPr>
                        <a:t>Dossier mal rédigé, mal présenté</a:t>
                      </a:r>
                    </a:p>
                    <a:p>
                      <a:endParaRPr lang="fr-FR" sz="1600" dirty="0">
                        <a:solidFill>
                          <a:schemeClr val="tx1"/>
                        </a:solidFill>
                        <a:latin typeface="Calibri" pitchFamily="34" charset="0"/>
                      </a:endParaRPr>
                    </a:p>
                  </a:txBody>
                  <a:tcPr marL="91439" marR="91439" marT="45723" marB="45723">
                    <a:solidFill>
                      <a:srgbClr val="E19043"/>
                    </a:solidFill>
                  </a:tcPr>
                </a:tc>
                <a:extLst>
                  <a:ext uri="{0D108BD9-81ED-4DB2-BD59-A6C34878D82A}">
                    <a16:rowId xmlns:a16="http://schemas.microsoft.com/office/drawing/2014/main" val="10006"/>
                  </a:ext>
                </a:extLst>
              </a:tr>
            </a:tbl>
          </a:graphicData>
        </a:graphic>
      </p:graphicFrame>
      <p:pic>
        <p:nvPicPr>
          <p:cNvPr id="2" name="Image 1">
            <a:extLst>
              <a:ext uri="{FF2B5EF4-FFF2-40B4-BE49-F238E27FC236}">
                <a16:creationId xmlns:a16="http://schemas.microsoft.com/office/drawing/2014/main" id="{EC9660B5-EED8-453B-A436-8E79D79C5A94}"/>
              </a:ext>
            </a:extLst>
          </p:cNvPr>
          <p:cNvPicPr>
            <a:picLocks noChangeAspect="1"/>
          </p:cNvPicPr>
          <p:nvPr/>
        </p:nvPicPr>
        <p:blipFill>
          <a:blip r:embed="rId3"/>
          <a:stretch>
            <a:fillRect/>
          </a:stretch>
        </p:blipFill>
        <p:spPr>
          <a:xfrm>
            <a:off x="-20314" y="-27384"/>
            <a:ext cx="9848898" cy="826609"/>
          </a:xfrm>
          <a:prstGeom prst="rect">
            <a:avLst/>
          </a:prstGeom>
        </p:spPr>
      </p:pic>
    </p:spTree>
    <p:extLst>
      <p:ext uri="{BB962C8B-B14F-4D97-AF65-F5344CB8AC3E}">
        <p14:creationId xmlns:p14="http://schemas.microsoft.com/office/powerpoint/2010/main" val="345641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ZoneTexte 10"/>
          <p:cNvSpPr txBox="1">
            <a:spLocks noChangeArrowheads="1"/>
          </p:cNvSpPr>
          <p:nvPr/>
        </p:nvSpPr>
        <p:spPr bwMode="auto">
          <a:xfrm>
            <a:off x="1763688" y="1083409"/>
            <a:ext cx="3500437" cy="400050"/>
          </a:xfrm>
          <a:prstGeom prst="rect">
            <a:avLst/>
          </a:prstGeom>
          <a:solidFill>
            <a:srgbClr val="00B050">
              <a:alpha val="50195"/>
            </a:srgbClr>
          </a:solidFill>
          <a:ln w="9525">
            <a:noFill/>
            <a:miter lim="800000"/>
            <a:headEnd/>
            <a:tailEnd/>
          </a:ln>
        </p:spPr>
        <p:txBody>
          <a:bodyPr>
            <a:spAutoFit/>
          </a:bodyPr>
          <a:lstStyle/>
          <a:p>
            <a:pPr eaLnBrk="1" hangingPunct="1"/>
            <a:r>
              <a:rPr lang="fr-FR" altLang="fr-FR" sz="2000" b="1" dirty="0">
                <a:latin typeface="Calibri" pitchFamily="34" charset="0"/>
                <a:cs typeface="Arial" charset="0"/>
              </a:rPr>
              <a:t>Cas d’une demande spontanée</a:t>
            </a:r>
          </a:p>
        </p:txBody>
      </p:sp>
      <p:sp>
        <p:nvSpPr>
          <p:cNvPr id="39940" name="ZoneTexte 1"/>
          <p:cNvSpPr txBox="1">
            <a:spLocks noChangeArrowheads="1"/>
          </p:cNvSpPr>
          <p:nvPr/>
        </p:nvSpPr>
        <p:spPr bwMode="auto">
          <a:xfrm>
            <a:off x="395536" y="1772816"/>
            <a:ext cx="7786687" cy="5400675"/>
          </a:xfrm>
          <a:prstGeom prst="rect">
            <a:avLst/>
          </a:prstGeom>
          <a:noFill/>
          <a:ln w="9525">
            <a:noFill/>
            <a:miter lim="800000"/>
            <a:headEnd/>
            <a:tailEnd/>
          </a:ln>
        </p:spPr>
        <p:txBody>
          <a:bodyPr>
            <a:spAutoFit/>
          </a:bodyPr>
          <a:lstStyle/>
          <a:p>
            <a:pPr algn="just">
              <a:spcAft>
                <a:spcPts val="600"/>
              </a:spcAft>
              <a:buFont typeface="Wingdings" pitchFamily="2" charset="2"/>
              <a:buChar char="Ø"/>
            </a:pPr>
            <a:r>
              <a:rPr lang="fr-FR" altLang="fr-FR" sz="2000" dirty="0">
                <a:latin typeface="Calibri" pitchFamily="34" charset="0"/>
              </a:rPr>
              <a:t> Pas de plan type (surtout auprès des entreprises)</a:t>
            </a:r>
          </a:p>
          <a:p>
            <a:pPr algn="just">
              <a:spcAft>
                <a:spcPts val="600"/>
              </a:spcAft>
              <a:buFont typeface="Wingdings" pitchFamily="2" charset="2"/>
              <a:buChar char="Ø"/>
            </a:pPr>
            <a:r>
              <a:rPr lang="fr-FR" altLang="fr-FR" sz="2000" dirty="0">
                <a:latin typeface="Calibri" pitchFamily="34" charset="0"/>
              </a:rPr>
              <a:t> Dossier adapté et synthétique (max 10p)</a:t>
            </a:r>
          </a:p>
          <a:p>
            <a:pPr algn="just">
              <a:spcAft>
                <a:spcPts val="600"/>
              </a:spcAft>
              <a:buFont typeface="Wingdings" pitchFamily="2" charset="2"/>
              <a:buChar char="Ø"/>
            </a:pPr>
            <a:r>
              <a:rPr lang="fr-FR" altLang="fr-FR" sz="2000" dirty="0">
                <a:latin typeface="Calibri" pitchFamily="34" charset="0"/>
              </a:rPr>
              <a:t> Eléments clés :</a:t>
            </a:r>
          </a:p>
          <a:p>
            <a:pPr algn="just">
              <a:spcAft>
                <a:spcPts val="600"/>
              </a:spcAft>
            </a:pPr>
            <a:r>
              <a:rPr lang="fr-FR" altLang="fr-FR" sz="2000" dirty="0">
                <a:latin typeface="Calibri" pitchFamily="34" charset="0"/>
              </a:rPr>
              <a:t>     - Couverture avec identification de l’association et du projet</a:t>
            </a:r>
          </a:p>
          <a:p>
            <a:pPr algn="just">
              <a:spcAft>
                <a:spcPts val="600"/>
              </a:spcAft>
            </a:pPr>
            <a:r>
              <a:rPr lang="fr-FR" altLang="fr-FR" sz="2000" dirty="0">
                <a:latin typeface="Calibri" pitchFamily="34" charset="0"/>
              </a:rPr>
              <a:t>     - Synthèse </a:t>
            </a:r>
          </a:p>
          <a:p>
            <a:pPr algn="just">
              <a:spcAft>
                <a:spcPts val="600"/>
              </a:spcAft>
            </a:pPr>
            <a:r>
              <a:rPr lang="fr-FR" altLang="fr-FR" sz="2000" dirty="0">
                <a:latin typeface="Calibri" pitchFamily="34" charset="0"/>
              </a:rPr>
              <a:t>     -  Introduction</a:t>
            </a:r>
          </a:p>
          <a:p>
            <a:pPr algn="just">
              <a:spcAft>
                <a:spcPts val="600"/>
              </a:spcAft>
            </a:pPr>
            <a:r>
              <a:rPr lang="fr-FR" altLang="fr-FR" sz="2000" dirty="0">
                <a:latin typeface="Calibri" pitchFamily="34" charset="0"/>
              </a:rPr>
              <a:t>     - Contexte local, problématique globale et thématique du projet</a:t>
            </a:r>
          </a:p>
          <a:p>
            <a:pPr algn="just">
              <a:spcAft>
                <a:spcPts val="600"/>
              </a:spcAft>
            </a:pPr>
            <a:r>
              <a:rPr lang="fr-FR" altLang="fr-FR" sz="2000" dirty="0">
                <a:latin typeface="Calibri" pitchFamily="34" charset="0"/>
              </a:rPr>
              <a:t>     - Objectif du projet</a:t>
            </a:r>
          </a:p>
          <a:p>
            <a:pPr algn="just">
              <a:spcAft>
                <a:spcPts val="600"/>
              </a:spcAft>
            </a:pPr>
            <a:r>
              <a:rPr lang="fr-FR" altLang="fr-FR" sz="2000" dirty="0">
                <a:latin typeface="Calibri" pitchFamily="34" charset="0"/>
              </a:rPr>
              <a:t>     - Partenaire et bénéficiaires</a:t>
            </a:r>
          </a:p>
          <a:p>
            <a:pPr algn="just">
              <a:spcAft>
                <a:spcPts val="600"/>
              </a:spcAft>
            </a:pPr>
            <a:r>
              <a:rPr lang="fr-FR" altLang="fr-FR" sz="2000" dirty="0">
                <a:latin typeface="Calibri" pitchFamily="34" charset="0"/>
              </a:rPr>
              <a:t>     - Mise en œuvre et résultats concrets et chiffrés du projet</a:t>
            </a:r>
          </a:p>
          <a:p>
            <a:pPr algn="just">
              <a:spcAft>
                <a:spcPts val="600"/>
              </a:spcAft>
            </a:pPr>
            <a:r>
              <a:rPr lang="fr-FR" altLang="fr-FR" sz="2000" dirty="0">
                <a:latin typeface="Calibri" pitchFamily="34" charset="0"/>
              </a:rPr>
              <a:t>     - Partenariat proposé</a:t>
            </a:r>
          </a:p>
          <a:p>
            <a:pPr algn="just">
              <a:spcAft>
                <a:spcPts val="600"/>
              </a:spcAft>
            </a:pPr>
            <a:r>
              <a:rPr lang="fr-FR" altLang="fr-FR" sz="2000" dirty="0">
                <a:latin typeface="Calibri" pitchFamily="34" charset="0"/>
              </a:rPr>
              <a:t>     - Budget</a:t>
            </a:r>
          </a:p>
          <a:p>
            <a:pPr marL="800100" lvl="1" indent="-609600" algn="just" eaLnBrk="1" hangingPunct="1">
              <a:spcAft>
                <a:spcPts val="600"/>
              </a:spcAft>
              <a:buFont typeface="Arial" charset="0"/>
              <a:buNone/>
            </a:pPr>
            <a:r>
              <a:rPr lang="fr-FR" altLang="fr-FR" sz="2000" dirty="0">
                <a:latin typeface="Calibri" pitchFamily="34" charset="0"/>
              </a:rPr>
              <a:t>   - Conclusion</a:t>
            </a:r>
          </a:p>
          <a:p>
            <a:pPr algn="just">
              <a:spcAft>
                <a:spcPts val="600"/>
              </a:spcAft>
            </a:pPr>
            <a:r>
              <a:rPr lang="fr-FR" altLang="fr-FR" sz="2000" dirty="0">
                <a:latin typeface="Calibri" pitchFamily="34" charset="0"/>
              </a:rPr>
              <a:t>    </a:t>
            </a:r>
          </a:p>
        </p:txBody>
      </p:sp>
      <p:sp>
        <p:nvSpPr>
          <p:cNvPr id="6" name="Rectangle 6">
            <a:extLst>
              <a:ext uri="{FF2B5EF4-FFF2-40B4-BE49-F238E27FC236}">
                <a16:creationId xmlns:a16="http://schemas.microsoft.com/office/drawing/2014/main" id="{DE99DB46-3456-DF40-A44F-E4A16B8126FD}"/>
              </a:ext>
            </a:extLst>
          </p:cNvPr>
          <p:cNvSpPr>
            <a:spLocks noGrp="1" noChangeArrowheads="1"/>
          </p:cNvSpPr>
          <p:nvPr>
            <p:ph type="title"/>
          </p:nvPr>
        </p:nvSpPr>
        <p:spPr>
          <a:xfrm>
            <a:off x="3203848" y="725436"/>
            <a:ext cx="7785162" cy="393700"/>
          </a:xfrm>
        </p:spPr>
        <p:txBody>
          <a:bodyPr anchor="t">
            <a:noAutofit/>
          </a:bodyPr>
          <a:lstStyle/>
          <a:p>
            <a:pPr eaLnBrk="1" hangingPunct="1"/>
            <a:r>
              <a:rPr lang="fr-FR" altLang="fr-FR" sz="2000" b="1" u="sng" dirty="0">
                <a:latin typeface="+mn-lt"/>
                <a:ea typeface="ＭＳ Ｐゴシック" pitchFamily="34" charset="-128"/>
                <a:cs typeface="Arial" charset="0"/>
              </a:rPr>
              <a:t> </a:t>
            </a:r>
            <a:r>
              <a:rPr lang="fr-FR" altLang="fr-FR" sz="2000" b="1" u="sng" dirty="0">
                <a:latin typeface="+mn-lt"/>
                <a:ea typeface="ＭＳ Ｐゴシック" pitchFamily="34" charset="-128"/>
                <a:sym typeface="Wingdings" pitchFamily="2" charset="2"/>
              </a:rPr>
              <a:t>B. Rédaction d’un dossier</a:t>
            </a:r>
            <a:endParaRPr lang="fr-FR" altLang="fr-FR" sz="2000" b="1" u="sng" dirty="0">
              <a:latin typeface="+mn-lt"/>
              <a:ea typeface="ＭＳ Ｐゴシック" pitchFamily="34" charset="-128"/>
            </a:endParaRPr>
          </a:p>
        </p:txBody>
      </p:sp>
      <p:pic>
        <p:nvPicPr>
          <p:cNvPr id="2" name="Image 1">
            <a:extLst>
              <a:ext uri="{FF2B5EF4-FFF2-40B4-BE49-F238E27FC236}">
                <a16:creationId xmlns:a16="http://schemas.microsoft.com/office/drawing/2014/main" id="{C1533A3A-BD90-4853-A22C-36D483EB8645}"/>
              </a:ext>
            </a:extLst>
          </p:cNvPr>
          <p:cNvPicPr>
            <a:picLocks noChangeAspect="1"/>
          </p:cNvPicPr>
          <p:nvPr/>
        </p:nvPicPr>
        <p:blipFill>
          <a:blip r:embed="rId3"/>
          <a:stretch>
            <a:fillRect/>
          </a:stretch>
        </p:blipFill>
        <p:spPr>
          <a:xfrm>
            <a:off x="0" y="3170"/>
            <a:ext cx="9756576" cy="826609"/>
          </a:xfrm>
          <a:prstGeom prst="rect">
            <a:avLst/>
          </a:prstGeom>
        </p:spPr>
      </p:pic>
    </p:spTree>
    <p:extLst>
      <p:ext uri="{BB962C8B-B14F-4D97-AF65-F5344CB8AC3E}">
        <p14:creationId xmlns:p14="http://schemas.microsoft.com/office/powerpoint/2010/main" val="396477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ZoneTexte 10"/>
          <p:cNvSpPr txBox="1">
            <a:spLocks noChangeArrowheads="1"/>
          </p:cNvSpPr>
          <p:nvPr/>
        </p:nvSpPr>
        <p:spPr bwMode="auto">
          <a:xfrm>
            <a:off x="1535906" y="1193082"/>
            <a:ext cx="6072187" cy="400050"/>
          </a:xfrm>
          <a:prstGeom prst="rect">
            <a:avLst/>
          </a:prstGeom>
          <a:solidFill>
            <a:srgbClr val="00CC66">
              <a:alpha val="50195"/>
            </a:srgbClr>
          </a:solidFill>
          <a:ln w="9525">
            <a:noFill/>
            <a:miter lim="800000"/>
            <a:headEnd/>
            <a:tailEnd/>
          </a:ln>
        </p:spPr>
        <p:txBody>
          <a:bodyPr>
            <a:spAutoFit/>
          </a:bodyPr>
          <a:lstStyle/>
          <a:p>
            <a:pPr eaLnBrk="1" hangingPunct="1"/>
            <a:r>
              <a:rPr lang="fr-FR" altLang="fr-FR" sz="2000" b="1" dirty="0">
                <a:latin typeface="Calibri" pitchFamily="34" charset="0"/>
                <a:cs typeface="Arial" charset="0"/>
              </a:rPr>
              <a:t>Cas d’un appel à projet d’un bailleur du développement</a:t>
            </a:r>
          </a:p>
        </p:txBody>
      </p:sp>
      <p:sp>
        <p:nvSpPr>
          <p:cNvPr id="10" name="ZoneTexte 1"/>
          <p:cNvSpPr txBox="1">
            <a:spLocks noChangeArrowheads="1"/>
          </p:cNvSpPr>
          <p:nvPr/>
        </p:nvSpPr>
        <p:spPr bwMode="auto">
          <a:xfrm>
            <a:off x="1357313" y="1903840"/>
            <a:ext cx="7786687" cy="4632325"/>
          </a:xfrm>
          <a:prstGeom prst="rect">
            <a:avLst/>
          </a:prstGeom>
          <a:noFill/>
          <a:ln w="9525">
            <a:noFill/>
            <a:miter lim="800000"/>
            <a:headEnd/>
            <a:tailEnd/>
          </a:ln>
        </p:spPr>
        <p:txBody>
          <a:bodyPr>
            <a:spAutoFit/>
          </a:bodyPr>
          <a:lstStyle/>
          <a:p>
            <a:pPr algn="just">
              <a:spcAft>
                <a:spcPts val="600"/>
              </a:spcAft>
              <a:buFont typeface="Wingdings" pitchFamily="2" charset="2"/>
              <a:buChar char="Ø"/>
              <a:defRPr/>
            </a:pPr>
            <a:r>
              <a:rPr lang="fr-FR" sz="2000" dirty="0">
                <a:latin typeface="Calibri" pitchFamily="34" charset="0"/>
              </a:rPr>
              <a:t> Version papier / Version numérique (en ligne)</a:t>
            </a:r>
          </a:p>
          <a:p>
            <a:pPr algn="just">
              <a:spcAft>
                <a:spcPts val="600"/>
              </a:spcAft>
              <a:buFont typeface="Wingdings" pitchFamily="2" charset="2"/>
              <a:buChar char="Ø"/>
              <a:defRPr/>
            </a:pPr>
            <a:r>
              <a:rPr lang="fr-FR" sz="2000" dirty="0">
                <a:latin typeface="Calibri" pitchFamily="34" charset="0"/>
              </a:rPr>
              <a:t> Plan type à respecter, avec généralement :</a:t>
            </a:r>
          </a:p>
          <a:p>
            <a:pPr algn="just">
              <a:spcAft>
                <a:spcPts val="600"/>
              </a:spcAft>
              <a:defRPr/>
            </a:pPr>
            <a:r>
              <a:rPr lang="fr-FR" sz="2000" dirty="0">
                <a:latin typeface="Calibri" pitchFamily="34" charset="0"/>
              </a:rPr>
              <a:t>     - Couverture , sommaire, synthèse, introduction</a:t>
            </a:r>
          </a:p>
          <a:p>
            <a:pPr marL="439738" indent="-439738" algn="just">
              <a:spcAft>
                <a:spcPts val="600"/>
              </a:spcAft>
              <a:defRPr/>
            </a:pPr>
            <a:r>
              <a:rPr lang="fr-FR" sz="2000" dirty="0">
                <a:latin typeface="Calibri" pitchFamily="34" charset="0"/>
              </a:rPr>
              <a:t>     - Origines et objectifs de l’action : Objectifs du projet, Historique du     projet et contexte local, Partenaires locaux</a:t>
            </a:r>
          </a:p>
          <a:p>
            <a:pPr marL="439738" indent="-439738" algn="just">
              <a:spcAft>
                <a:spcPts val="600"/>
              </a:spcAft>
              <a:defRPr/>
            </a:pPr>
            <a:r>
              <a:rPr lang="fr-FR" sz="2000" dirty="0">
                <a:latin typeface="Calibri" pitchFamily="34" charset="0"/>
              </a:rPr>
              <a:t>     - Réalisation du projet : Lieu de réalisation, Intervention prévue (moyens à mettre en œuvre, calendrier, résultats attendus), Bénéficiaires</a:t>
            </a:r>
          </a:p>
          <a:p>
            <a:pPr marL="439738" indent="-439738" algn="just">
              <a:spcAft>
                <a:spcPts val="600"/>
              </a:spcAft>
              <a:defRPr/>
            </a:pPr>
            <a:r>
              <a:rPr lang="fr-FR" sz="2000" dirty="0">
                <a:latin typeface="Calibri" pitchFamily="34" charset="0"/>
              </a:rPr>
              <a:t>      - Evaluation et prolongements de l’action : Indicateurs de suivi et critères d’évaluation, Viabilité à terme du projet, Prolongements envisagés, Action de sensibilisation en France</a:t>
            </a:r>
          </a:p>
          <a:p>
            <a:pPr marL="439738" indent="-439738" algn="just">
              <a:spcAft>
                <a:spcPts val="600"/>
              </a:spcAft>
              <a:defRPr/>
            </a:pPr>
            <a:r>
              <a:rPr lang="fr-FR" sz="2000" dirty="0">
                <a:latin typeface="Calibri" pitchFamily="34" charset="0"/>
              </a:rPr>
              <a:t>       - Budget</a:t>
            </a:r>
          </a:p>
          <a:p>
            <a:pPr marL="439738" indent="-439738" algn="just">
              <a:spcAft>
                <a:spcPts val="600"/>
              </a:spcAft>
              <a:defRPr/>
            </a:pPr>
            <a:r>
              <a:rPr lang="fr-FR" sz="2000" dirty="0">
                <a:latin typeface="Calibri" pitchFamily="34" charset="0"/>
              </a:rPr>
              <a:t>       - Conclusion     </a:t>
            </a:r>
          </a:p>
        </p:txBody>
      </p:sp>
      <p:sp>
        <p:nvSpPr>
          <p:cNvPr id="6" name="Rectangle 6">
            <a:extLst>
              <a:ext uri="{FF2B5EF4-FFF2-40B4-BE49-F238E27FC236}">
                <a16:creationId xmlns:a16="http://schemas.microsoft.com/office/drawing/2014/main" id="{07772A3E-445B-A349-8D04-1DFB638CB516}"/>
              </a:ext>
            </a:extLst>
          </p:cNvPr>
          <p:cNvSpPr>
            <a:spLocks noGrp="1" noChangeArrowheads="1"/>
          </p:cNvSpPr>
          <p:nvPr>
            <p:ph type="title"/>
          </p:nvPr>
        </p:nvSpPr>
        <p:spPr>
          <a:xfrm>
            <a:off x="1043608" y="666186"/>
            <a:ext cx="7785162" cy="393700"/>
          </a:xfrm>
        </p:spPr>
        <p:txBody>
          <a:bodyPr anchor="t">
            <a:noAutofit/>
          </a:bodyPr>
          <a:lstStyle/>
          <a:p>
            <a:pPr eaLnBrk="1" hangingPunct="1"/>
            <a:r>
              <a:rPr lang="fr-FR" altLang="fr-FR" sz="2000" b="1" u="sng" dirty="0">
                <a:latin typeface="+mn-lt"/>
                <a:ea typeface="ＭＳ Ｐゴシック" pitchFamily="34" charset="-128"/>
                <a:cs typeface="Arial" charset="0"/>
              </a:rPr>
              <a:t> </a:t>
            </a:r>
            <a:r>
              <a:rPr lang="fr-FR" altLang="fr-FR" sz="2000" b="1" u="sng" dirty="0">
                <a:latin typeface="+mn-lt"/>
                <a:ea typeface="ＭＳ Ｐゴシック" pitchFamily="34" charset="-128"/>
                <a:sym typeface="Wingdings" pitchFamily="2" charset="2"/>
              </a:rPr>
              <a:t>B. Rédaction d’un dossier</a:t>
            </a:r>
            <a:endParaRPr lang="fr-FR" altLang="fr-FR" sz="2000" b="1" u="sng" dirty="0">
              <a:latin typeface="+mn-lt"/>
              <a:ea typeface="ＭＳ Ｐゴシック" pitchFamily="34" charset="-128"/>
            </a:endParaRPr>
          </a:p>
        </p:txBody>
      </p:sp>
      <p:pic>
        <p:nvPicPr>
          <p:cNvPr id="2" name="Image 1">
            <a:extLst>
              <a:ext uri="{FF2B5EF4-FFF2-40B4-BE49-F238E27FC236}">
                <a16:creationId xmlns:a16="http://schemas.microsoft.com/office/drawing/2014/main" id="{C8426DE3-F790-4A2F-A9A7-F4BEBC2B7998}"/>
              </a:ext>
            </a:extLst>
          </p:cNvPr>
          <p:cNvPicPr>
            <a:picLocks noChangeAspect="1"/>
          </p:cNvPicPr>
          <p:nvPr/>
        </p:nvPicPr>
        <p:blipFill>
          <a:blip r:embed="rId3"/>
          <a:stretch>
            <a:fillRect/>
          </a:stretch>
        </p:blipFill>
        <p:spPr>
          <a:xfrm>
            <a:off x="-1" y="-24673"/>
            <a:ext cx="9144000" cy="826609"/>
          </a:xfrm>
          <a:prstGeom prst="rect">
            <a:avLst/>
          </a:prstGeom>
        </p:spPr>
      </p:pic>
    </p:spTree>
    <p:extLst>
      <p:ext uri="{BB962C8B-B14F-4D97-AF65-F5344CB8AC3E}">
        <p14:creationId xmlns:p14="http://schemas.microsoft.com/office/powerpoint/2010/main" val="449850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desgrand\Desktop\TRAM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6" y="0"/>
            <a:ext cx="918051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889125" y="276225"/>
            <a:ext cx="6492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 name="Text Box 4"/>
          <p:cNvSpPr txBox="1">
            <a:spLocks noChangeArrowheads="1"/>
          </p:cNvSpPr>
          <p:nvPr/>
        </p:nvSpPr>
        <p:spPr bwMode="auto">
          <a:xfrm>
            <a:off x="25153" y="733425"/>
            <a:ext cx="9180511" cy="556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r>
              <a:rPr lang="fr-FR" altLang="fr-FR" sz="3000" dirty="0">
                <a:solidFill>
                  <a:srgbClr val="0A92A3"/>
                </a:solidFill>
                <a:latin typeface="Zona Pro Bold" pitchFamily="50" charset="0"/>
                <a:ea typeface="ＭＳ Ｐゴシック" pitchFamily="1" charset="-128"/>
              </a:rPr>
              <a:t>Exemple d’AAP</a:t>
            </a:r>
            <a:endParaRPr lang="fr-FR" altLang="fr-FR" sz="4000" b="1" dirty="0">
              <a:solidFill>
                <a:schemeClr val="tx1"/>
              </a:solidFill>
              <a:latin typeface="+mj-lt"/>
              <a:ea typeface="ＭＳ Ｐゴシック" pitchFamily="1" charset="-128"/>
            </a:endParaRPr>
          </a:p>
        </p:txBody>
      </p:sp>
      <p:pic>
        <p:nvPicPr>
          <p:cNvPr id="11" name="Image 10">
            <a:hlinkClick r:id="rId4"/>
            <a:extLst>
              <a:ext uri="{FF2B5EF4-FFF2-40B4-BE49-F238E27FC236}">
                <a16:creationId xmlns:a16="http://schemas.microsoft.com/office/drawing/2014/main" id="{813BB895-1C82-4D40-A46F-0106AC1E547D}"/>
              </a:ext>
            </a:extLst>
          </p:cNvPr>
          <p:cNvPicPr>
            <a:picLocks noChangeAspect="1"/>
          </p:cNvPicPr>
          <p:nvPr/>
        </p:nvPicPr>
        <p:blipFill>
          <a:blip r:embed="rId5"/>
          <a:stretch>
            <a:fillRect/>
          </a:stretch>
        </p:blipFill>
        <p:spPr>
          <a:xfrm>
            <a:off x="467544" y="1466850"/>
            <a:ext cx="4372504" cy="2186252"/>
          </a:xfrm>
          <a:prstGeom prst="rect">
            <a:avLst/>
          </a:prstGeom>
        </p:spPr>
      </p:pic>
      <p:pic>
        <p:nvPicPr>
          <p:cNvPr id="12" name="Image 11">
            <a:hlinkClick r:id="rId6"/>
            <a:extLst>
              <a:ext uri="{FF2B5EF4-FFF2-40B4-BE49-F238E27FC236}">
                <a16:creationId xmlns:a16="http://schemas.microsoft.com/office/drawing/2014/main" id="{81446D42-433F-450B-AA65-A40B7B05A019}"/>
              </a:ext>
            </a:extLst>
          </p:cNvPr>
          <p:cNvPicPr>
            <a:picLocks noChangeAspect="1"/>
          </p:cNvPicPr>
          <p:nvPr/>
        </p:nvPicPr>
        <p:blipFill>
          <a:blip r:embed="rId7"/>
          <a:stretch>
            <a:fillRect/>
          </a:stretch>
        </p:blipFill>
        <p:spPr>
          <a:xfrm>
            <a:off x="3275856" y="4172274"/>
            <a:ext cx="5715000" cy="2095500"/>
          </a:xfrm>
          <a:prstGeom prst="rect">
            <a:avLst/>
          </a:prstGeom>
        </p:spPr>
      </p:pic>
    </p:spTree>
    <p:extLst>
      <p:ext uri="{BB962C8B-B14F-4D97-AF65-F5344CB8AC3E}">
        <p14:creationId xmlns:p14="http://schemas.microsoft.com/office/powerpoint/2010/main" val="220851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desgrand\Desktop\TRAM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3" y="-8887"/>
            <a:ext cx="918051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889125" y="276225"/>
            <a:ext cx="6492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 name="Text Box 4"/>
          <p:cNvSpPr txBox="1">
            <a:spLocks noChangeArrowheads="1"/>
          </p:cNvSpPr>
          <p:nvPr/>
        </p:nvSpPr>
        <p:spPr bwMode="auto">
          <a:xfrm>
            <a:off x="25153" y="733425"/>
            <a:ext cx="9180511" cy="556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r>
              <a:rPr lang="fr-FR" altLang="fr-FR" sz="3000" dirty="0">
                <a:solidFill>
                  <a:srgbClr val="0A92A3"/>
                </a:solidFill>
                <a:latin typeface="Zona Pro Bold" pitchFamily="50" charset="0"/>
                <a:ea typeface="ＭＳ Ｐゴシック" pitchFamily="1" charset="-128"/>
              </a:rPr>
              <a:t>Ressources sur le site de RESACOOP</a:t>
            </a:r>
            <a:endParaRPr lang="fr-FR" altLang="fr-FR" sz="4000" b="1" dirty="0">
              <a:solidFill>
                <a:schemeClr val="tx1"/>
              </a:solidFill>
              <a:latin typeface="+mj-lt"/>
              <a:ea typeface="ＭＳ Ｐゴシック" pitchFamily="1" charset="-128"/>
            </a:endParaRPr>
          </a:p>
        </p:txBody>
      </p:sp>
      <p:sp>
        <p:nvSpPr>
          <p:cNvPr id="3" name="Rectangle 2">
            <a:extLst>
              <a:ext uri="{FF2B5EF4-FFF2-40B4-BE49-F238E27FC236}">
                <a16:creationId xmlns:a16="http://schemas.microsoft.com/office/drawing/2014/main" id="{1BCE4683-A665-46FC-AB31-591141B4E109}"/>
              </a:ext>
            </a:extLst>
          </p:cNvPr>
          <p:cNvSpPr/>
          <p:nvPr/>
        </p:nvSpPr>
        <p:spPr>
          <a:xfrm>
            <a:off x="827584" y="1988952"/>
            <a:ext cx="7704857" cy="2308324"/>
          </a:xfrm>
          <a:prstGeom prst="rect">
            <a:avLst/>
          </a:prstGeom>
        </p:spPr>
        <p:txBody>
          <a:bodyPr wrap="square">
            <a:spAutoFit/>
          </a:bodyPr>
          <a:lstStyle/>
          <a:p>
            <a:r>
              <a:rPr lang="fr-FR" dirty="0">
                <a:hlinkClick r:id="rId4"/>
              </a:rPr>
              <a:t>http://www.resacoop.org/</a:t>
            </a:r>
            <a:endParaRPr lang="fr-FR" dirty="0"/>
          </a:p>
          <a:p>
            <a:endParaRPr lang="fr-FR" dirty="0"/>
          </a:p>
          <a:p>
            <a:endParaRPr lang="fr-FR" dirty="0"/>
          </a:p>
          <a:p>
            <a:endParaRPr lang="fr-FR" dirty="0"/>
          </a:p>
          <a:p>
            <a:r>
              <a:rPr lang="fr-FR" dirty="0"/>
              <a:t>Recherche de financement : </a:t>
            </a:r>
            <a:r>
              <a:rPr lang="fr-FR" dirty="0">
                <a:hlinkClick r:id="rId5"/>
              </a:rPr>
              <a:t>http://www.resacoop.org/liste-des-financements</a:t>
            </a:r>
            <a:r>
              <a:rPr lang="fr-FR" dirty="0"/>
              <a:t> </a:t>
            </a:r>
          </a:p>
          <a:p>
            <a:endParaRPr lang="fr-FR" dirty="0"/>
          </a:p>
          <a:p>
            <a:endParaRPr lang="fr-FR" dirty="0"/>
          </a:p>
          <a:p>
            <a:endParaRPr lang="fr-FR" dirty="0"/>
          </a:p>
        </p:txBody>
      </p:sp>
      <p:pic>
        <p:nvPicPr>
          <p:cNvPr id="2" name="Image 1">
            <a:hlinkClick r:id="rId6"/>
            <a:extLst>
              <a:ext uri="{FF2B5EF4-FFF2-40B4-BE49-F238E27FC236}">
                <a16:creationId xmlns:a16="http://schemas.microsoft.com/office/drawing/2014/main" id="{0A96A80E-D7ED-40CE-B9E7-6EE1F061AA77}"/>
              </a:ext>
            </a:extLst>
          </p:cNvPr>
          <p:cNvPicPr>
            <a:picLocks noChangeAspect="1"/>
          </p:cNvPicPr>
          <p:nvPr/>
        </p:nvPicPr>
        <p:blipFill>
          <a:blip r:embed="rId7"/>
          <a:stretch>
            <a:fillRect/>
          </a:stretch>
        </p:blipFill>
        <p:spPr>
          <a:xfrm>
            <a:off x="4549975" y="4509120"/>
            <a:ext cx="3258939" cy="1357891"/>
          </a:xfrm>
          <a:prstGeom prst="rect">
            <a:avLst/>
          </a:prstGeom>
        </p:spPr>
      </p:pic>
    </p:spTree>
    <p:extLst>
      <p:ext uri="{BB962C8B-B14F-4D97-AF65-F5344CB8AC3E}">
        <p14:creationId xmlns:p14="http://schemas.microsoft.com/office/powerpoint/2010/main" val="2578865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464401"/>
          </a:xfrm>
          <a:prstGeom prst="rect">
            <a:avLst/>
          </a:prstGeom>
        </p:spPr>
      </p:pic>
      <p:sp>
        <p:nvSpPr>
          <p:cNvPr id="9" name="ZoneTexte 8"/>
          <p:cNvSpPr txBox="1"/>
          <p:nvPr/>
        </p:nvSpPr>
        <p:spPr>
          <a:xfrm>
            <a:off x="376482" y="4797152"/>
            <a:ext cx="4104456" cy="769441"/>
          </a:xfrm>
          <a:prstGeom prst="rect">
            <a:avLst/>
          </a:prstGeom>
          <a:noFill/>
        </p:spPr>
        <p:txBody>
          <a:bodyPr wrap="square" rtlCol="0">
            <a:spAutoFit/>
          </a:bodyPr>
          <a:lstStyle/>
          <a:p>
            <a:r>
              <a:rPr lang="fr-FR" sz="4400" dirty="0">
                <a:solidFill>
                  <a:srgbClr val="F0641E"/>
                </a:solidFill>
                <a:latin typeface="Zona Pro Bold" pitchFamily="50" charset="0"/>
              </a:rPr>
              <a:t>Isabelle Robert</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76672"/>
            <a:ext cx="3779912" cy="804284"/>
          </a:xfrm>
          <a:prstGeom prst="rect">
            <a:avLst/>
          </a:prstGeom>
        </p:spPr>
      </p:pic>
      <p:sp>
        <p:nvSpPr>
          <p:cNvPr id="8" name="ZoneTexte 7"/>
          <p:cNvSpPr txBox="1"/>
          <p:nvPr/>
        </p:nvSpPr>
        <p:spPr>
          <a:xfrm>
            <a:off x="-38324" y="2367171"/>
            <a:ext cx="9182323" cy="1107996"/>
          </a:xfrm>
          <a:prstGeom prst="rect">
            <a:avLst/>
          </a:prstGeom>
          <a:noFill/>
        </p:spPr>
        <p:txBody>
          <a:bodyPr wrap="square" rtlCol="0">
            <a:spAutoFit/>
          </a:bodyPr>
          <a:lstStyle/>
          <a:p>
            <a:r>
              <a:rPr lang="fr-FR" sz="6600" dirty="0">
                <a:solidFill>
                  <a:srgbClr val="0A92A3"/>
                </a:solidFill>
                <a:latin typeface="Zona Pro Bold" pitchFamily="50" charset="0"/>
              </a:rPr>
              <a:t>Merci de votre attention</a:t>
            </a:r>
          </a:p>
        </p:txBody>
      </p:sp>
      <p:pic>
        <p:nvPicPr>
          <p:cNvPr id="2" name="Image 1">
            <a:extLst>
              <a:ext uri="{FF2B5EF4-FFF2-40B4-BE49-F238E27FC236}">
                <a16:creationId xmlns:a16="http://schemas.microsoft.com/office/drawing/2014/main" id="{EEC3D181-8895-43C8-AFAA-929B295DFA54}"/>
              </a:ext>
            </a:extLst>
          </p:cNvPr>
          <p:cNvPicPr>
            <a:picLocks noChangeAspect="1"/>
          </p:cNvPicPr>
          <p:nvPr/>
        </p:nvPicPr>
        <p:blipFill rotWithShape="1">
          <a:blip r:embed="rId5"/>
          <a:srcRect t="18897" r="59855" b="31590"/>
          <a:stretch/>
        </p:blipFill>
        <p:spPr>
          <a:xfrm>
            <a:off x="4553474" y="3914873"/>
            <a:ext cx="4663062" cy="2866415"/>
          </a:xfrm>
          <a:prstGeom prst="rect">
            <a:avLst/>
          </a:prstGeom>
        </p:spPr>
      </p:pic>
    </p:spTree>
    <p:extLst>
      <p:ext uri="{BB962C8B-B14F-4D97-AF65-F5344CB8AC3E}">
        <p14:creationId xmlns:p14="http://schemas.microsoft.com/office/powerpoint/2010/main" val="157506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E1D6AD4-7880-46BC-8D69-0A01B061B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464401"/>
          </a:xfrm>
          <a:prstGeom prst="rect">
            <a:avLst/>
          </a:prstGeom>
        </p:spPr>
      </p:pic>
      <p:sp>
        <p:nvSpPr>
          <p:cNvPr id="19461" name="ZoneTexte 1"/>
          <p:cNvSpPr txBox="1">
            <a:spLocks noChangeArrowheads="1"/>
          </p:cNvSpPr>
          <p:nvPr/>
        </p:nvSpPr>
        <p:spPr bwMode="auto">
          <a:xfrm>
            <a:off x="827584" y="1742266"/>
            <a:ext cx="7200800" cy="4939814"/>
          </a:xfrm>
          <a:prstGeom prst="rect">
            <a:avLst/>
          </a:prstGeom>
          <a:noFill/>
          <a:ln w="9525">
            <a:noFill/>
            <a:miter lim="800000"/>
            <a:headEnd/>
            <a:tailEnd/>
          </a:ln>
        </p:spPr>
        <p:txBody>
          <a:bodyPr wrap="square">
            <a:spAutoFit/>
          </a:bodyPr>
          <a:lstStyle/>
          <a:p>
            <a:pPr algn="just">
              <a:spcAft>
                <a:spcPts val="600"/>
              </a:spcAft>
              <a:buFont typeface="Wingdings" pitchFamily="2" charset="2"/>
              <a:buChar char="Ø"/>
            </a:pPr>
            <a:r>
              <a:rPr lang="fr-FR" altLang="fr-FR" sz="2000" dirty="0">
                <a:latin typeface="Calibri" pitchFamily="34" charset="0"/>
              </a:rPr>
              <a:t> </a:t>
            </a:r>
            <a:r>
              <a:rPr lang="fr-FR" altLang="fr-FR" sz="2000" b="1" dirty="0">
                <a:latin typeface="Calibri" pitchFamily="34" charset="0"/>
              </a:rPr>
              <a:t>Valorisation ou</a:t>
            </a:r>
            <a:r>
              <a:rPr lang="fr-FR" altLang="fr-FR" sz="2000" dirty="0">
                <a:latin typeface="Calibri" pitchFamily="34" charset="0"/>
              </a:rPr>
              <a:t> contribution volontaire = acte par lequel une personne physique ou morale à une autre, un travail, des biens ou services à titre gratuit. Estimer la valeur marchande. </a:t>
            </a:r>
          </a:p>
          <a:p>
            <a:pPr algn="just">
              <a:spcAft>
                <a:spcPts val="600"/>
              </a:spcAft>
              <a:buFont typeface="Wingdings" pitchFamily="2" charset="2"/>
              <a:buChar char="Ø"/>
            </a:pPr>
            <a:endParaRPr lang="fr-FR" altLang="fr-FR" sz="2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a:t>
            </a:r>
            <a:r>
              <a:rPr lang="fr-FR" altLang="fr-FR" sz="2000" b="1" dirty="0">
                <a:latin typeface="Calibri" pitchFamily="34" charset="0"/>
              </a:rPr>
              <a:t>Amortissement</a:t>
            </a:r>
            <a:r>
              <a:rPr lang="fr-FR" altLang="fr-FR" sz="2000" dirty="0">
                <a:latin typeface="Calibri" pitchFamily="34" charset="0"/>
              </a:rPr>
              <a:t> : prise en compte de l’obsolescence des infrastructures et des équipements en vue de leur renouvellement</a:t>
            </a:r>
          </a:p>
          <a:p>
            <a:pPr algn="just">
              <a:spcAft>
                <a:spcPts val="600"/>
              </a:spcAft>
              <a:buFont typeface="Wingdings" pitchFamily="2" charset="2"/>
              <a:buChar char="Ø"/>
            </a:pPr>
            <a:endParaRPr lang="fr-FR" altLang="fr-FR" sz="2000" dirty="0">
              <a:latin typeface="Calibri" pitchFamily="34" charset="0"/>
            </a:endParaRPr>
          </a:p>
          <a:p>
            <a:pPr algn="just">
              <a:spcAft>
                <a:spcPts val="600"/>
              </a:spcAft>
              <a:buFont typeface="Wingdings" pitchFamily="2" charset="2"/>
              <a:buChar char="Ø"/>
            </a:pPr>
            <a:r>
              <a:rPr lang="fr-FR" altLang="fr-FR" sz="2000" b="1" dirty="0">
                <a:latin typeface="Calibri" pitchFamily="34" charset="0"/>
              </a:rPr>
              <a:t> Divers et imprévus </a:t>
            </a:r>
            <a:r>
              <a:rPr lang="fr-FR" altLang="fr-FR" sz="2000" dirty="0">
                <a:latin typeface="Calibri" pitchFamily="34" charset="0"/>
              </a:rPr>
              <a:t>: fluctuations non maîtrisables, max 5% des coûts réels du projet</a:t>
            </a:r>
          </a:p>
          <a:p>
            <a:pPr algn="just">
              <a:spcAft>
                <a:spcPts val="600"/>
              </a:spcAft>
              <a:buFont typeface="Wingdings" pitchFamily="2" charset="2"/>
              <a:buChar char="Ø"/>
            </a:pPr>
            <a:endParaRPr lang="fr-FR" altLang="fr-FR" sz="2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a:t>
            </a:r>
            <a:r>
              <a:rPr lang="fr-FR" altLang="fr-FR" sz="2000" b="1" dirty="0">
                <a:latin typeface="Calibri" pitchFamily="34" charset="0"/>
              </a:rPr>
              <a:t>Frais administratifs </a:t>
            </a:r>
            <a:r>
              <a:rPr lang="fr-FR" altLang="fr-FR" sz="2000" dirty="0">
                <a:latin typeface="Calibri" pitchFamily="34" charset="0"/>
              </a:rPr>
              <a:t>: frais de fonctionnement général de l’association (Nord –Sud), max de 10% du budget du projet, pas besoin de factures</a:t>
            </a:r>
          </a:p>
          <a:p>
            <a:pPr algn="just">
              <a:spcAft>
                <a:spcPts val="600"/>
              </a:spcAft>
              <a:buFont typeface="Wingdings" pitchFamily="2" charset="2"/>
              <a:buChar char="Ø"/>
            </a:pPr>
            <a:endParaRPr lang="fr-FR" altLang="fr-FR" sz="2000" dirty="0">
              <a:latin typeface="Calibri" pitchFamily="34" charset="0"/>
            </a:endParaRPr>
          </a:p>
        </p:txBody>
      </p:sp>
      <p:sp>
        <p:nvSpPr>
          <p:cNvPr id="8" name="Text Box 6">
            <a:extLst>
              <a:ext uri="{FF2B5EF4-FFF2-40B4-BE49-F238E27FC236}">
                <a16:creationId xmlns:a16="http://schemas.microsoft.com/office/drawing/2014/main" id="{D694AA49-FF45-C94A-9DF6-4C0042ACBBB3}"/>
              </a:ext>
            </a:extLst>
          </p:cNvPr>
          <p:cNvSpPr txBox="1">
            <a:spLocks noChangeArrowheads="1"/>
          </p:cNvSpPr>
          <p:nvPr/>
        </p:nvSpPr>
        <p:spPr bwMode="auto">
          <a:xfrm>
            <a:off x="1403648" y="90198"/>
            <a:ext cx="7500990" cy="584776"/>
          </a:xfrm>
          <a:prstGeom prst="rect">
            <a:avLst/>
          </a:prstGeom>
          <a:noFill/>
          <a:ln w="9525">
            <a:noFill/>
            <a:miter lim="800000"/>
            <a:headEnd/>
            <a:tailEnd/>
          </a:ln>
        </p:spPr>
        <p:txBody>
          <a:bodyPr wrap="square">
            <a:spAutoFit/>
          </a:bodyPr>
          <a:lstStyle/>
          <a:p>
            <a:pPr marL="457200" indent="-457200" algn="r" eaLnBrk="1" hangingPunct="1">
              <a:spcBef>
                <a:spcPct val="50000"/>
              </a:spcBef>
            </a:pPr>
            <a:r>
              <a:rPr lang="fr-FR" altLang="fr-FR" sz="3200" dirty="0">
                <a:solidFill>
                  <a:schemeClr val="bg1"/>
                </a:solidFill>
                <a:latin typeface="Calibri"/>
                <a:cs typeface="Calibri"/>
              </a:rPr>
              <a:t> Le budget prévisionnel</a:t>
            </a:r>
            <a:endParaRPr lang="fr-FR" sz="3200" dirty="0">
              <a:solidFill>
                <a:schemeClr val="bg1"/>
              </a:solidFill>
              <a:latin typeface="Calibri"/>
              <a:cs typeface="Calibri"/>
            </a:endParaRPr>
          </a:p>
        </p:txBody>
      </p:sp>
      <p:sp>
        <p:nvSpPr>
          <p:cNvPr id="19459" name="ZoneTexte 10"/>
          <p:cNvSpPr txBox="1">
            <a:spLocks noChangeArrowheads="1"/>
          </p:cNvSpPr>
          <p:nvPr/>
        </p:nvSpPr>
        <p:spPr bwMode="auto">
          <a:xfrm>
            <a:off x="1403648" y="1029377"/>
            <a:ext cx="2500312" cy="400050"/>
          </a:xfrm>
          <a:prstGeom prst="rect">
            <a:avLst/>
          </a:prstGeom>
          <a:solidFill>
            <a:srgbClr val="00B050">
              <a:alpha val="50195"/>
            </a:srgbClr>
          </a:solidFill>
          <a:ln w="9525">
            <a:noFill/>
            <a:miter lim="800000"/>
            <a:headEnd/>
            <a:tailEnd/>
          </a:ln>
        </p:spPr>
        <p:txBody>
          <a:bodyPr>
            <a:spAutoFit/>
          </a:bodyPr>
          <a:lstStyle/>
          <a:p>
            <a:pPr eaLnBrk="1" hangingPunct="1"/>
            <a:r>
              <a:rPr lang="fr-FR" altLang="fr-FR" sz="2000" b="1" dirty="0">
                <a:latin typeface="Calibri" pitchFamily="34" charset="0"/>
                <a:cs typeface="Arial" charset="0"/>
              </a:rPr>
              <a:t>Quelques définitions</a:t>
            </a:r>
          </a:p>
        </p:txBody>
      </p:sp>
    </p:spTree>
    <p:extLst>
      <p:ext uri="{BB962C8B-B14F-4D97-AF65-F5344CB8AC3E}">
        <p14:creationId xmlns:p14="http://schemas.microsoft.com/office/powerpoint/2010/main" val="333948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desgrand\Desktop\TRAM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25252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0" y="836712"/>
            <a:ext cx="9143993"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buClrTx/>
              <a:buFontTx/>
              <a:buNone/>
            </a:pPr>
            <a:r>
              <a:rPr lang="fr-FR" altLang="fr-FR" sz="3600" dirty="0">
                <a:solidFill>
                  <a:srgbClr val="0A92A3"/>
                </a:solidFill>
                <a:latin typeface="Zona Pro Bold" pitchFamily="50" charset="0"/>
                <a:ea typeface="ＭＳ Ｐゴシック" pitchFamily="1" charset="-128"/>
              </a:rPr>
              <a:t>Qu’est-ce qu’un appel à projets ?</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3207">
            <a:off x="6837123" y="3473079"/>
            <a:ext cx="2814571" cy="2814571"/>
          </a:xfrm>
          <a:prstGeom prst="rect">
            <a:avLst/>
          </a:prstGeom>
        </p:spPr>
      </p:pic>
      <p:sp>
        <p:nvSpPr>
          <p:cNvPr id="6" name="Espace réservé du contenu 2"/>
          <p:cNvSpPr>
            <a:spLocks noGrp="1"/>
          </p:cNvSpPr>
          <p:nvPr>
            <p:ph idx="1"/>
          </p:nvPr>
        </p:nvSpPr>
        <p:spPr>
          <a:xfrm>
            <a:off x="457196" y="2197963"/>
            <a:ext cx="6779100" cy="4344055"/>
          </a:xfrm>
        </p:spPr>
        <p:txBody>
          <a:bodyPr>
            <a:noAutofit/>
          </a:bodyPr>
          <a:lstStyle/>
          <a:p>
            <a:pPr marL="0" indent="0">
              <a:buClr>
                <a:srgbClr val="F0641E"/>
              </a:buClr>
              <a:buNone/>
            </a:pPr>
            <a:r>
              <a:rPr lang="fr-FR" sz="2000" dirty="0">
                <a:latin typeface="+mj-lt"/>
              </a:rPr>
              <a:t>Avant d’aborder la candidature à un AAP, rappel de quelques fondamentaux:</a:t>
            </a:r>
          </a:p>
          <a:p>
            <a:pPr marL="0" indent="0">
              <a:buClr>
                <a:srgbClr val="F0641E"/>
              </a:buClr>
              <a:buNone/>
            </a:pPr>
            <a:endParaRPr lang="fr-FR" sz="2000" dirty="0">
              <a:latin typeface="+mj-lt"/>
            </a:endParaRPr>
          </a:p>
          <a:p>
            <a:pPr marL="0" indent="0">
              <a:buClr>
                <a:srgbClr val="F0641E"/>
              </a:buClr>
              <a:buNone/>
            </a:pPr>
            <a:r>
              <a:rPr lang="fr-FR" sz="2000" b="1" dirty="0">
                <a:latin typeface="+mj-lt"/>
              </a:rPr>
              <a:t>Ils peuvent être lancés par des bailleurs de fonds (financeurs) </a:t>
            </a:r>
          </a:p>
          <a:p>
            <a:pPr marL="0" indent="0">
              <a:buClr>
                <a:srgbClr val="F0641E"/>
              </a:buClr>
              <a:buNone/>
            </a:pPr>
            <a:r>
              <a:rPr lang="fr-FR" sz="2000" b="1" dirty="0">
                <a:latin typeface="+mj-lt"/>
              </a:rPr>
              <a:t>publics ou privés:</a:t>
            </a:r>
          </a:p>
          <a:p>
            <a:pPr marL="0" indent="0">
              <a:buClr>
                <a:srgbClr val="F0641E"/>
              </a:buClr>
              <a:buNone/>
            </a:pPr>
            <a:endParaRPr lang="fr-FR" sz="2000" dirty="0">
              <a:latin typeface="+mj-lt"/>
            </a:endParaRPr>
          </a:p>
          <a:p>
            <a:pPr lvl="1">
              <a:buClr>
                <a:srgbClr val="F0641E"/>
              </a:buClr>
              <a:buFont typeface="Wingdings" panose="05000000000000000000" pitchFamily="2" charset="2"/>
              <a:buChar char="q"/>
            </a:pPr>
            <a:r>
              <a:rPr lang="fr-FR" sz="2000" dirty="0">
                <a:latin typeface="+mj-lt"/>
              </a:rPr>
              <a:t>Une région, une collectivité territoriale, l'Europe ou l'État</a:t>
            </a:r>
          </a:p>
          <a:p>
            <a:pPr>
              <a:buClr>
                <a:srgbClr val="F0641E"/>
              </a:buClr>
              <a:buFont typeface="Wingdings" panose="05000000000000000000" pitchFamily="2" charset="2"/>
              <a:buChar char="q"/>
            </a:pPr>
            <a:endParaRPr lang="fr-FR" sz="2000" dirty="0">
              <a:latin typeface="+mj-lt"/>
            </a:endParaRPr>
          </a:p>
          <a:p>
            <a:pPr lvl="1">
              <a:buClr>
                <a:srgbClr val="F0641E"/>
              </a:buClr>
              <a:buFont typeface="Wingdings" panose="05000000000000000000" pitchFamily="2" charset="2"/>
              <a:buChar char="q"/>
            </a:pPr>
            <a:r>
              <a:rPr lang="fr-FR" sz="2000" dirty="0">
                <a:latin typeface="+mj-lt"/>
              </a:rPr>
              <a:t>Une fondation</a:t>
            </a:r>
          </a:p>
          <a:p>
            <a:pPr marL="0" indent="0">
              <a:buClr>
                <a:srgbClr val="F0641E"/>
              </a:buClr>
              <a:buNone/>
            </a:pPr>
            <a:endParaRPr lang="fr-FR" sz="2000" dirty="0">
              <a:latin typeface="+mj-lt"/>
            </a:endParaRPr>
          </a:p>
          <a:p>
            <a:pPr marL="0" indent="0">
              <a:buNone/>
            </a:pPr>
            <a:r>
              <a:rPr lang="fr-FR" sz="2000" i="1" dirty="0">
                <a:latin typeface="+mj-lt"/>
              </a:rPr>
              <a:t>Ces appels à projets ne sont pas systématiquement relancés d'une année sur l'autre</a:t>
            </a:r>
          </a:p>
          <a:p>
            <a:pPr>
              <a:buClr>
                <a:srgbClr val="F0641E"/>
              </a:buClr>
              <a:buFont typeface="Wingdings" panose="05000000000000000000" pitchFamily="2" charset="2"/>
              <a:buChar char="q"/>
            </a:pPr>
            <a:endParaRPr lang="fr-FR" sz="2000" dirty="0">
              <a:latin typeface="+mj-lt"/>
            </a:endParaRPr>
          </a:p>
          <a:p>
            <a:pPr marL="0" indent="0">
              <a:buClr>
                <a:srgbClr val="F0641E"/>
              </a:buClr>
              <a:buNone/>
            </a:pPr>
            <a:endParaRPr lang="fr-FR" sz="2000" dirty="0">
              <a:latin typeface="+mj-lt"/>
            </a:endParaRPr>
          </a:p>
          <a:p>
            <a:pPr marL="0" indent="0">
              <a:buNone/>
            </a:pPr>
            <a:endParaRPr lang="fr-FR" sz="2500" dirty="0">
              <a:latin typeface="+mj-lt"/>
            </a:endParaRPr>
          </a:p>
        </p:txBody>
      </p:sp>
    </p:spTree>
    <p:extLst>
      <p:ext uri="{BB962C8B-B14F-4D97-AF65-F5344CB8AC3E}">
        <p14:creationId xmlns:p14="http://schemas.microsoft.com/office/powerpoint/2010/main" val="169747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desgrand\Desktop\TRAM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25252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0" y="836712"/>
            <a:ext cx="9143993"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buClrTx/>
              <a:buFontTx/>
              <a:buNone/>
            </a:pPr>
            <a:r>
              <a:rPr lang="fr-FR" altLang="fr-FR" sz="3600" dirty="0">
                <a:solidFill>
                  <a:srgbClr val="0A92A3"/>
                </a:solidFill>
                <a:latin typeface="Zona Pro Bold" pitchFamily="50" charset="0"/>
                <a:ea typeface="ＭＳ Ｐゴシック" pitchFamily="1" charset="-128"/>
              </a:rPr>
              <a:t>Les étapes d’un appel à projets</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1556792"/>
            <a:ext cx="9144000" cy="4730852"/>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0520" y="4797152"/>
            <a:ext cx="1918654" cy="1918654"/>
          </a:xfrm>
          <a:prstGeom prst="rect">
            <a:avLst/>
          </a:prstGeom>
        </p:spPr>
      </p:pic>
    </p:spTree>
    <p:extLst>
      <p:ext uri="{BB962C8B-B14F-4D97-AF65-F5344CB8AC3E}">
        <p14:creationId xmlns:p14="http://schemas.microsoft.com/office/powerpoint/2010/main" val="242463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desgrand\Desktop\TRAM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5" y="3160"/>
            <a:ext cx="9252520" cy="6854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13012" y="2204864"/>
            <a:ext cx="7704856" cy="3672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1pPr>
            <a:lvl2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2pPr>
            <a:lvl3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3pPr>
            <a:lvl4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4pPr>
            <a:lvl5pPr>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38138" algn="l"/>
                <a:tab pos="1252538" algn="l"/>
                <a:tab pos="2166938" algn="l"/>
                <a:tab pos="3081338" algn="l"/>
                <a:tab pos="3995738" algn="l"/>
                <a:tab pos="4910138" algn="l"/>
                <a:tab pos="5824538" algn="l"/>
                <a:tab pos="6738938" algn="l"/>
                <a:tab pos="7653338" algn="l"/>
                <a:tab pos="8567738" algn="l"/>
                <a:tab pos="9482138" algn="l"/>
                <a:tab pos="10396538" algn="l"/>
              </a:tabLst>
              <a:defRPr>
                <a:solidFill>
                  <a:srgbClr val="000000"/>
                </a:solidFill>
                <a:latin typeface="Arial" charset="0"/>
                <a:cs typeface="Arial" charset="0"/>
              </a:defRPr>
            </a:lvl9pPr>
          </a:lstStyle>
          <a:p>
            <a:pPr marL="0" indent="0">
              <a:lnSpc>
                <a:spcPct val="80000"/>
              </a:lnSpc>
              <a:spcBef>
                <a:spcPts val="500"/>
              </a:spcBef>
              <a:buClr>
                <a:srgbClr val="0A92A3"/>
              </a:buClr>
              <a:buSzPct val="80000"/>
            </a:pPr>
            <a:endParaRPr lang="fr-FR" altLang="fr-FR" sz="2500" dirty="0">
              <a:solidFill>
                <a:schemeClr val="tx1"/>
              </a:solidFill>
              <a:latin typeface="+mn-lt"/>
              <a:ea typeface="ＭＳ Ｐゴシック" pitchFamily="1" charset="-128"/>
            </a:endParaRPr>
          </a:p>
          <a:p>
            <a:pPr marL="0" indent="0">
              <a:lnSpc>
                <a:spcPct val="80000"/>
              </a:lnSpc>
              <a:spcBef>
                <a:spcPts val="500"/>
              </a:spcBef>
              <a:buClr>
                <a:srgbClr val="0A92A3"/>
              </a:buClr>
              <a:buSzPct val="80000"/>
            </a:pPr>
            <a:endParaRPr lang="fr-FR" altLang="fr-FR" sz="2500" dirty="0">
              <a:solidFill>
                <a:schemeClr val="tx1"/>
              </a:solidFill>
              <a:latin typeface="+mn-lt"/>
              <a:ea typeface="ＭＳ Ｐゴシック" pitchFamily="1" charset="-128"/>
            </a:endParaRPr>
          </a:p>
          <a:p>
            <a:pPr marL="0" indent="0">
              <a:lnSpc>
                <a:spcPct val="80000"/>
              </a:lnSpc>
              <a:spcBef>
                <a:spcPts val="500"/>
              </a:spcBef>
              <a:buClr>
                <a:srgbClr val="0A92A3"/>
              </a:buClr>
              <a:buSzPct val="80000"/>
            </a:pPr>
            <a:endParaRPr lang="fr-FR" altLang="fr-FR" sz="2500" dirty="0">
              <a:solidFill>
                <a:schemeClr val="tx1"/>
              </a:solidFill>
              <a:latin typeface="+mn-lt"/>
              <a:ea typeface="ＭＳ Ｐゴシック" pitchFamily="1" charset="-128"/>
            </a:endParaRPr>
          </a:p>
          <a:p>
            <a:pPr marL="0" indent="0">
              <a:lnSpc>
                <a:spcPct val="80000"/>
              </a:lnSpc>
              <a:spcBef>
                <a:spcPts val="500"/>
              </a:spcBef>
              <a:buClr>
                <a:srgbClr val="0A92A3"/>
              </a:buClr>
              <a:buSzPct val="80000"/>
            </a:pPr>
            <a:endParaRPr lang="fr-FR" altLang="fr-FR" sz="2500" dirty="0">
              <a:solidFill>
                <a:schemeClr val="tx1"/>
              </a:solidFill>
              <a:latin typeface="+mn-lt"/>
              <a:ea typeface="ＭＳ Ｐゴシック" pitchFamily="1" charset="-128"/>
            </a:endParaRPr>
          </a:p>
          <a:p>
            <a:pPr marL="0" indent="0">
              <a:lnSpc>
                <a:spcPct val="80000"/>
              </a:lnSpc>
              <a:spcBef>
                <a:spcPts val="500"/>
              </a:spcBef>
              <a:buClr>
                <a:srgbClr val="0A92A3"/>
              </a:buClr>
              <a:buSzPct val="80000"/>
            </a:pPr>
            <a:endParaRPr lang="fr-FR" altLang="fr-FR" sz="2500" dirty="0">
              <a:solidFill>
                <a:schemeClr val="tx1"/>
              </a:solidFill>
              <a:latin typeface="+mn-lt"/>
              <a:ea typeface="ＭＳ Ｐゴシック" pitchFamily="1" charset="-128"/>
            </a:endParaRPr>
          </a:p>
          <a:p>
            <a:pPr marL="0" indent="0">
              <a:lnSpc>
                <a:spcPct val="80000"/>
              </a:lnSpc>
              <a:spcBef>
                <a:spcPts val="500"/>
              </a:spcBef>
              <a:buClr>
                <a:srgbClr val="0A92A3"/>
              </a:buClr>
              <a:buSzPct val="80000"/>
            </a:pPr>
            <a:endParaRPr lang="fr-FR" altLang="fr-FR" sz="2500"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500"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500"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500"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500" b="1"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500" b="1"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500" b="1"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500" b="1" dirty="0">
              <a:solidFill>
                <a:schemeClr val="tx1"/>
              </a:solidFill>
              <a:latin typeface="+mn-lt"/>
              <a:ea typeface="ＭＳ Ｐゴシック" pitchFamily="1" charset="-128"/>
            </a:endParaRPr>
          </a:p>
          <a:p>
            <a:pPr marL="0" indent="0">
              <a:lnSpc>
                <a:spcPct val="80000"/>
              </a:lnSpc>
              <a:spcBef>
                <a:spcPts val="500"/>
              </a:spcBef>
              <a:buClr>
                <a:srgbClr val="0A92A3"/>
              </a:buClr>
              <a:buSzPct val="80000"/>
            </a:pPr>
            <a:endParaRPr lang="fr-FR" altLang="fr-FR" sz="2500" dirty="0">
              <a:solidFill>
                <a:schemeClr val="tx1"/>
              </a:solidFill>
              <a:latin typeface="+mn-lt"/>
              <a:ea typeface="ＭＳ Ｐゴシック" pitchFamily="1" charset="-128"/>
            </a:endParaRPr>
          </a:p>
          <a:p>
            <a:pPr>
              <a:lnSpc>
                <a:spcPct val="80000"/>
              </a:lnSpc>
              <a:spcBef>
                <a:spcPts val="500"/>
              </a:spcBef>
              <a:buClr>
                <a:srgbClr val="0A92A3"/>
              </a:buClr>
              <a:buSzPct val="80000"/>
              <a:buFont typeface="Wingdings" pitchFamily="1" charset="2"/>
              <a:buChar char=""/>
            </a:pPr>
            <a:endParaRPr lang="fr-FR" altLang="fr-FR" sz="2400" dirty="0">
              <a:solidFill>
                <a:schemeClr val="tx1"/>
              </a:solidFill>
              <a:ea typeface="ＭＳ Ｐゴシック" pitchFamily="1" charset="-128"/>
            </a:endParaRPr>
          </a:p>
        </p:txBody>
      </p:sp>
      <p:sp>
        <p:nvSpPr>
          <p:cNvPr id="7" name="Text Box 4"/>
          <p:cNvSpPr txBox="1">
            <a:spLocks noChangeArrowheads="1"/>
          </p:cNvSpPr>
          <p:nvPr/>
        </p:nvSpPr>
        <p:spPr bwMode="auto">
          <a:xfrm>
            <a:off x="36519" y="786330"/>
            <a:ext cx="9143993"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buClrTx/>
              <a:buFontTx/>
              <a:buNone/>
            </a:pPr>
            <a:r>
              <a:rPr lang="fr-FR" altLang="fr-FR" sz="3600" dirty="0">
                <a:solidFill>
                  <a:srgbClr val="0A92A3"/>
                </a:solidFill>
                <a:latin typeface="Zona Pro Bold" pitchFamily="50" charset="0"/>
                <a:ea typeface="ＭＳ Ｐゴシック" pitchFamily="1" charset="-128"/>
              </a:rPr>
              <a:t>Les questions à se poser avant de répondre</a:t>
            </a:r>
          </a:p>
        </p:txBody>
      </p:sp>
      <p:sp>
        <p:nvSpPr>
          <p:cNvPr id="8" name="Ellipse 7"/>
          <p:cNvSpPr/>
          <p:nvPr/>
        </p:nvSpPr>
        <p:spPr>
          <a:xfrm>
            <a:off x="3543349" y="3112498"/>
            <a:ext cx="2232248" cy="1872208"/>
          </a:xfrm>
          <a:prstGeom prst="ellipse">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Des questions à se poser ?</a:t>
            </a:r>
          </a:p>
        </p:txBody>
      </p:sp>
      <p:sp>
        <p:nvSpPr>
          <p:cNvPr id="9" name="Ellipse 8"/>
          <p:cNvSpPr/>
          <p:nvPr/>
        </p:nvSpPr>
        <p:spPr>
          <a:xfrm>
            <a:off x="971600" y="1720615"/>
            <a:ext cx="2808312" cy="1439214"/>
          </a:xfrm>
          <a:prstGeom prst="ellipse">
            <a:avLst/>
          </a:prstGeom>
          <a:solidFill>
            <a:srgbClr val="0A92A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Est-ce que ma structure répond pleinement aux critères d’éligibilité ?</a:t>
            </a:r>
          </a:p>
        </p:txBody>
      </p:sp>
      <p:sp>
        <p:nvSpPr>
          <p:cNvPr id="10" name="Ellipse 9"/>
          <p:cNvSpPr/>
          <p:nvPr/>
        </p:nvSpPr>
        <p:spPr>
          <a:xfrm>
            <a:off x="6228184" y="3251952"/>
            <a:ext cx="2866798" cy="1872208"/>
          </a:xfrm>
          <a:prstGeom prst="ellipse">
            <a:avLst/>
          </a:prstGeom>
          <a:solidFill>
            <a:srgbClr val="F0641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50" b="1" dirty="0"/>
              <a:t>Ma structure dispose-t-elle des moyens (humains/logistique/ expertise) pour réaliser un projet dans ce cadre ?</a:t>
            </a:r>
          </a:p>
        </p:txBody>
      </p:sp>
      <p:sp>
        <p:nvSpPr>
          <p:cNvPr id="11" name="Ellipse 10"/>
          <p:cNvSpPr/>
          <p:nvPr/>
        </p:nvSpPr>
        <p:spPr>
          <a:xfrm>
            <a:off x="1328766" y="5173422"/>
            <a:ext cx="2883193" cy="1600200"/>
          </a:xfrm>
          <a:prstGeom prst="ellipse">
            <a:avLst/>
          </a:prstGeom>
          <a:solidFill>
            <a:srgbClr val="0A92A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Le montant sollicité est-il adapté à ma capacité de gestion ?</a:t>
            </a:r>
          </a:p>
        </p:txBody>
      </p:sp>
      <p:sp>
        <p:nvSpPr>
          <p:cNvPr id="12" name="Ellipse 11"/>
          <p:cNvSpPr/>
          <p:nvPr/>
        </p:nvSpPr>
        <p:spPr>
          <a:xfrm>
            <a:off x="5626595" y="1700808"/>
            <a:ext cx="2664296" cy="1368152"/>
          </a:xfrm>
          <a:prstGeom prst="ellipse">
            <a:avLst/>
          </a:prstGeom>
          <a:solidFill>
            <a:srgbClr val="F0641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Mes objectifs sont-ils en adéquation avec ceux de l’appel à projets ?</a:t>
            </a:r>
          </a:p>
        </p:txBody>
      </p:sp>
      <p:sp>
        <p:nvSpPr>
          <p:cNvPr id="13" name="Ellipse 12"/>
          <p:cNvSpPr/>
          <p:nvPr/>
        </p:nvSpPr>
        <p:spPr>
          <a:xfrm>
            <a:off x="43415" y="3212976"/>
            <a:ext cx="3015849" cy="1800200"/>
          </a:xfrm>
          <a:prstGeom prst="ellipse">
            <a:avLst/>
          </a:prstGeom>
          <a:solidFill>
            <a:srgbClr val="0A92A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Quels co-financements suis-je en capacité de trouver ou d’apporter?</a:t>
            </a:r>
          </a:p>
        </p:txBody>
      </p:sp>
      <p:sp>
        <p:nvSpPr>
          <p:cNvPr id="14" name="Ellipse 13"/>
          <p:cNvSpPr/>
          <p:nvPr/>
        </p:nvSpPr>
        <p:spPr>
          <a:xfrm>
            <a:off x="5328794" y="5237315"/>
            <a:ext cx="2664296" cy="1472414"/>
          </a:xfrm>
          <a:prstGeom prst="ellipse">
            <a:avLst/>
          </a:prstGeom>
          <a:solidFill>
            <a:srgbClr val="F0641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Quelles collaborations et partenariats au sein du projet ? </a:t>
            </a:r>
          </a:p>
        </p:txBody>
      </p:sp>
      <p:cxnSp>
        <p:nvCxnSpPr>
          <p:cNvPr id="3" name="Connecteur droit avec flèche 2"/>
          <p:cNvCxnSpPr/>
          <p:nvPr/>
        </p:nvCxnSpPr>
        <p:spPr>
          <a:xfrm flipH="1" flipV="1">
            <a:off x="3707904" y="2924944"/>
            <a:ext cx="216024" cy="234886"/>
          </a:xfrm>
          <a:prstGeom prst="straightConnector1">
            <a:avLst/>
          </a:prstGeom>
          <a:ln w="5715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5" name="Connecteur droit avec flèche 14"/>
          <p:cNvCxnSpPr/>
          <p:nvPr/>
        </p:nvCxnSpPr>
        <p:spPr>
          <a:xfrm flipH="1" flipV="1">
            <a:off x="3059264" y="4152915"/>
            <a:ext cx="404522" cy="2"/>
          </a:xfrm>
          <a:prstGeom prst="straightConnector1">
            <a:avLst/>
          </a:prstGeom>
          <a:ln w="5715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6" name="Connecteur droit avec flèche 15"/>
          <p:cNvCxnSpPr/>
          <p:nvPr/>
        </p:nvCxnSpPr>
        <p:spPr>
          <a:xfrm flipH="1">
            <a:off x="3815916" y="4977174"/>
            <a:ext cx="196788" cy="324034"/>
          </a:xfrm>
          <a:prstGeom prst="straightConnector1">
            <a:avLst/>
          </a:prstGeom>
          <a:ln w="5715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7" name="Connecteur droit avec flèche 16"/>
          <p:cNvCxnSpPr/>
          <p:nvPr/>
        </p:nvCxnSpPr>
        <p:spPr>
          <a:xfrm flipV="1">
            <a:off x="5539033" y="2971798"/>
            <a:ext cx="291415" cy="281401"/>
          </a:xfrm>
          <a:prstGeom prst="straightConnector1">
            <a:avLst/>
          </a:prstGeom>
          <a:ln w="5715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8" name="Connecteur droit avec flèche 17"/>
          <p:cNvCxnSpPr/>
          <p:nvPr/>
        </p:nvCxnSpPr>
        <p:spPr>
          <a:xfrm>
            <a:off x="5796136" y="4196676"/>
            <a:ext cx="360040" cy="0"/>
          </a:xfrm>
          <a:prstGeom prst="straightConnector1">
            <a:avLst/>
          </a:prstGeom>
          <a:ln w="5715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9" name="Connecteur droit avec flèche 18"/>
          <p:cNvCxnSpPr/>
          <p:nvPr/>
        </p:nvCxnSpPr>
        <p:spPr>
          <a:xfrm>
            <a:off x="5518583" y="4977173"/>
            <a:ext cx="277553" cy="260142"/>
          </a:xfrm>
          <a:prstGeom prst="straightConnector1">
            <a:avLst/>
          </a:prstGeom>
          <a:ln w="57150">
            <a:solidFill>
              <a:schemeClr val="tx1">
                <a:lumMod val="50000"/>
                <a:lumOff val="50000"/>
              </a:schemeClr>
            </a:solidFill>
            <a:tailEnd type="arrow"/>
          </a:ln>
        </p:spPr>
        <p:style>
          <a:lnRef idx="3">
            <a:schemeClr val="accent6"/>
          </a:lnRef>
          <a:fillRef idx="0">
            <a:schemeClr val="accent6"/>
          </a:fillRef>
          <a:effectRef idx="2">
            <a:schemeClr val="accent6"/>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8523">
            <a:off x="4207862" y="2692274"/>
            <a:ext cx="900494" cy="900494"/>
          </a:xfrm>
          <a:prstGeom prst="rect">
            <a:avLst/>
          </a:prstGeom>
        </p:spPr>
      </p:pic>
    </p:spTree>
    <p:extLst>
      <p:ext uri="{BB962C8B-B14F-4D97-AF65-F5344CB8AC3E}">
        <p14:creationId xmlns:p14="http://schemas.microsoft.com/office/powerpoint/2010/main" val="313390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desgrand\Desktop\TRAM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8051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889125" y="276225"/>
            <a:ext cx="6492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 name="Text Box 4"/>
          <p:cNvSpPr txBox="1">
            <a:spLocks noChangeArrowheads="1"/>
          </p:cNvSpPr>
          <p:nvPr/>
        </p:nvSpPr>
        <p:spPr bwMode="auto">
          <a:xfrm>
            <a:off x="1" y="940799"/>
            <a:ext cx="9180511" cy="117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r>
              <a:rPr lang="fr-FR" altLang="fr-FR" sz="3000" dirty="0">
                <a:solidFill>
                  <a:srgbClr val="0A92A3"/>
                </a:solidFill>
                <a:latin typeface="Zona Pro Bold" pitchFamily="50" charset="0"/>
                <a:ea typeface="ＭＳ Ｐゴシック" pitchFamily="1" charset="-128"/>
              </a:rPr>
              <a:t>Des points communs </a:t>
            </a:r>
          </a:p>
          <a:p>
            <a:pPr algn="ctr" eaLnBrk="0" hangingPunct="0"/>
            <a:r>
              <a:rPr lang="fr-FR" altLang="fr-FR" sz="3000" dirty="0">
                <a:solidFill>
                  <a:srgbClr val="0A92A3"/>
                </a:solidFill>
                <a:latin typeface="Zona Pro Bold" pitchFamily="50" charset="0"/>
                <a:ea typeface="ＭＳ Ｐゴシック" pitchFamily="1" charset="-128"/>
              </a:rPr>
              <a:t>entre les différents appels à projets</a:t>
            </a:r>
            <a:r>
              <a:rPr lang="fr-FR" altLang="fr-FR" sz="4000" b="1" dirty="0">
                <a:solidFill>
                  <a:schemeClr val="tx1"/>
                </a:solidFill>
                <a:ea typeface="ＭＳ Ｐゴシック" pitchFamily="1" charset="-128"/>
              </a:rPr>
              <a:t> </a:t>
            </a:r>
          </a:p>
        </p:txBody>
      </p:sp>
      <p:sp>
        <p:nvSpPr>
          <p:cNvPr id="9" name="ZoneTexte 8"/>
          <p:cNvSpPr txBox="1"/>
          <p:nvPr/>
        </p:nvSpPr>
        <p:spPr>
          <a:xfrm>
            <a:off x="279174" y="2460952"/>
            <a:ext cx="7101138" cy="2492990"/>
          </a:xfrm>
          <a:prstGeom prst="rect">
            <a:avLst/>
          </a:prstGeom>
          <a:noFill/>
        </p:spPr>
        <p:txBody>
          <a:bodyPr wrap="square" rtlCol="0">
            <a:spAutoFit/>
          </a:bodyPr>
          <a:lstStyle/>
          <a:p>
            <a:pPr algn="ctr">
              <a:spcAft>
                <a:spcPts val="600"/>
              </a:spcAft>
              <a:buClr>
                <a:srgbClr val="F0641E"/>
              </a:buClr>
            </a:pPr>
            <a:r>
              <a:rPr lang="fr-FR" b="1" dirty="0">
                <a:solidFill>
                  <a:srgbClr val="F0641E"/>
                </a:solidFill>
                <a:latin typeface="Zona Pro Bold" pitchFamily="50" charset="0"/>
              </a:rPr>
              <a:t>Un OBJECTIF, qu'est-ce que c'est ? </a:t>
            </a:r>
            <a:endParaRPr lang="fr-FR" dirty="0">
              <a:solidFill>
                <a:srgbClr val="F0641E"/>
              </a:solidFill>
              <a:latin typeface="Zona Pro Bold" pitchFamily="50" charset="0"/>
            </a:endParaRPr>
          </a:p>
          <a:p>
            <a:pPr algn="ctr">
              <a:spcAft>
                <a:spcPts val="600"/>
              </a:spcAft>
              <a:buClr>
                <a:srgbClr val="F0641E"/>
              </a:buClr>
            </a:pPr>
            <a:r>
              <a:rPr lang="fr-FR" sz="2000" dirty="0">
                <a:latin typeface="+mj-lt"/>
              </a:rPr>
              <a:t>C'est le but que l'on souhaite atteindre par le projet. </a:t>
            </a:r>
          </a:p>
          <a:p>
            <a:pPr marL="285750" indent="-285750">
              <a:spcAft>
                <a:spcPts val="600"/>
              </a:spcAft>
              <a:buClr>
                <a:srgbClr val="F0641E"/>
              </a:buClr>
              <a:buFont typeface="Wingdings" panose="05000000000000000000" pitchFamily="2" charset="2"/>
              <a:buChar char="Ø"/>
            </a:pPr>
            <a:endParaRPr lang="fr-FR" sz="2000" dirty="0">
              <a:latin typeface="+mj-lt"/>
            </a:endParaRPr>
          </a:p>
          <a:p>
            <a:pPr>
              <a:spcAft>
                <a:spcPts val="600"/>
              </a:spcAft>
              <a:buClr>
                <a:srgbClr val="F0641E"/>
              </a:buClr>
            </a:pPr>
            <a:r>
              <a:rPr lang="fr-FR" b="1" dirty="0">
                <a:solidFill>
                  <a:srgbClr val="F0641E"/>
                </a:solidFill>
                <a:latin typeface="Zona Pro Thin" panose="02010303040002020004" pitchFamily="50" charset="0"/>
              </a:rPr>
              <a:t>L'objectif GLOBAL ou GENERAL</a:t>
            </a:r>
            <a:r>
              <a:rPr lang="fr-FR" b="1" dirty="0">
                <a:latin typeface="Zona Pro Thin" panose="02010303040002020004" pitchFamily="50" charset="0"/>
              </a:rPr>
              <a:t> </a:t>
            </a:r>
            <a:endParaRPr lang="fr-FR" dirty="0">
              <a:latin typeface="Zona Pro Thin" panose="02010303040002020004" pitchFamily="50" charset="0"/>
            </a:endParaRPr>
          </a:p>
          <a:p>
            <a:pPr>
              <a:spcAft>
                <a:spcPts val="600"/>
              </a:spcAft>
              <a:buClr>
                <a:srgbClr val="F0641E"/>
              </a:buClr>
            </a:pPr>
            <a:r>
              <a:rPr lang="fr-FR" sz="2000" dirty="0">
                <a:latin typeface="+mj-lt"/>
              </a:rPr>
              <a:t>C'est l'amélioration globale de la situation à laquelle le projet contribue. Il s'inscrit en général dans une politique nationale ou locale. </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226" y="1769930"/>
            <a:ext cx="2672459" cy="2672459"/>
          </a:xfrm>
          <a:prstGeom prst="rect">
            <a:avLst/>
          </a:prstGeom>
        </p:spPr>
      </p:pic>
      <p:sp>
        <p:nvSpPr>
          <p:cNvPr id="4" name="Rectangle 3"/>
          <p:cNvSpPr/>
          <p:nvPr/>
        </p:nvSpPr>
        <p:spPr>
          <a:xfrm>
            <a:off x="279174" y="5130416"/>
            <a:ext cx="8253266" cy="1277273"/>
          </a:xfrm>
          <a:prstGeom prst="rect">
            <a:avLst/>
          </a:prstGeom>
        </p:spPr>
        <p:txBody>
          <a:bodyPr wrap="square">
            <a:spAutoFit/>
          </a:bodyPr>
          <a:lstStyle/>
          <a:p>
            <a:pPr>
              <a:spcAft>
                <a:spcPts val="600"/>
              </a:spcAft>
              <a:buClr>
                <a:srgbClr val="F0641E"/>
              </a:buClr>
            </a:pPr>
            <a:r>
              <a:rPr lang="fr-FR" b="1" dirty="0">
                <a:solidFill>
                  <a:srgbClr val="F0641E"/>
                </a:solidFill>
                <a:latin typeface="Zona Pro Thin" panose="02010303040002020004" pitchFamily="50" charset="0"/>
              </a:rPr>
              <a:t>L'objectif SPECIFIQUE</a:t>
            </a:r>
            <a:r>
              <a:rPr lang="fr-FR" b="1" dirty="0">
                <a:latin typeface="Zona Pro Thin" panose="02010303040002020004" pitchFamily="50" charset="0"/>
              </a:rPr>
              <a:t> </a:t>
            </a:r>
            <a:endParaRPr lang="fr-FR" dirty="0">
              <a:latin typeface="Zona Pro Thin" panose="02010303040002020004" pitchFamily="50" charset="0"/>
            </a:endParaRPr>
          </a:p>
          <a:p>
            <a:pPr>
              <a:spcAft>
                <a:spcPts val="600"/>
              </a:spcAft>
              <a:buClr>
                <a:srgbClr val="F0641E"/>
              </a:buClr>
            </a:pPr>
            <a:r>
              <a:rPr lang="fr-FR" dirty="0"/>
              <a:t>C'est l'amélioration concrète qui sera atteinte grâce au projet. C'est un résultat précis que l'on s'engage à atteindre dans un délai, avec des moyens donnés, ce qui le distingue de l'objectif global.</a:t>
            </a:r>
          </a:p>
        </p:txBody>
      </p:sp>
    </p:spTree>
    <p:extLst>
      <p:ext uri="{BB962C8B-B14F-4D97-AF65-F5344CB8AC3E}">
        <p14:creationId xmlns:p14="http://schemas.microsoft.com/office/powerpoint/2010/main" val="170815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desgrand\Desktop\TRAME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8051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889125" y="276225"/>
            <a:ext cx="6492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 name="Text Box 4"/>
          <p:cNvSpPr txBox="1">
            <a:spLocks noChangeArrowheads="1"/>
          </p:cNvSpPr>
          <p:nvPr/>
        </p:nvSpPr>
        <p:spPr bwMode="auto">
          <a:xfrm>
            <a:off x="1" y="836712"/>
            <a:ext cx="9180511" cy="117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eaLnBrk="0" hangingPunct="0"/>
            <a:r>
              <a:rPr lang="fr-FR" altLang="fr-FR" sz="3000" dirty="0">
                <a:solidFill>
                  <a:srgbClr val="0A92A3"/>
                </a:solidFill>
                <a:latin typeface="Zona Pro Bold" pitchFamily="50" charset="0"/>
                <a:ea typeface="ＭＳ Ｐゴシック" pitchFamily="1" charset="-128"/>
              </a:rPr>
              <a:t>Des points communs </a:t>
            </a:r>
          </a:p>
          <a:p>
            <a:pPr algn="ctr" eaLnBrk="0" hangingPunct="0"/>
            <a:r>
              <a:rPr lang="fr-FR" altLang="fr-FR" sz="3000" dirty="0">
                <a:solidFill>
                  <a:srgbClr val="0A92A3"/>
                </a:solidFill>
                <a:latin typeface="Zona Pro Bold" pitchFamily="50" charset="0"/>
                <a:ea typeface="ＭＳ Ｐゴシック" pitchFamily="1" charset="-128"/>
              </a:rPr>
              <a:t>entre les différents appels à projets</a:t>
            </a:r>
            <a:r>
              <a:rPr lang="fr-FR" altLang="fr-FR" sz="4000" b="1" dirty="0">
                <a:solidFill>
                  <a:schemeClr val="tx1"/>
                </a:solidFill>
                <a:ea typeface="ＭＳ Ｐゴシック" pitchFamily="1" charset="-128"/>
              </a:rPr>
              <a:t> </a:t>
            </a:r>
            <a:endParaRPr lang="fr-FR" altLang="fr-FR" sz="4000" b="1" dirty="0">
              <a:solidFill>
                <a:schemeClr val="tx1"/>
              </a:solidFill>
              <a:latin typeface="+mj-lt"/>
              <a:ea typeface="ＭＳ Ｐゴシック" pitchFamily="1" charset="-128"/>
            </a:endParaRPr>
          </a:p>
        </p:txBody>
      </p:sp>
      <p:sp>
        <p:nvSpPr>
          <p:cNvPr id="9" name="ZoneTexte 8"/>
          <p:cNvSpPr txBox="1"/>
          <p:nvPr/>
        </p:nvSpPr>
        <p:spPr>
          <a:xfrm>
            <a:off x="285699" y="2428726"/>
            <a:ext cx="8568952" cy="1061829"/>
          </a:xfrm>
          <a:prstGeom prst="rect">
            <a:avLst/>
          </a:prstGeom>
          <a:noFill/>
        </p:spPr>
        <p:txBody>
          <a:bodyPr wrap="square" rtlCol="0">
            <a:spAutoFit/>
          </a:bodyPr>
          <a:lstStyle/>
          <a:p>
            <a:pPr>
              <a:spcAft>
                <a:spcPts val="600"/>
              </a:spcAft>
              <a:buClr>
                <a:srgbClr val="F0641E"/>
              </a:buClr>
            </a:pPr>
            <a:r>
              <a:rPr lang="fr-FR" b="1" dirty="0">
                <a:solidFill>
                  <a:srgbClr val="F0641E"/>
                </a:solidFill>
                <a:latin typeface="Zona Pro Bold" pitchFamily="50" charset="0"/>
              </a:rPr>
              <a:t>Les RESULTATS attendus, qu'est-ce que c'est ? </a:t>
            </a:r>
          </a:p>
          <a:p>
            <a:pPr>
              <a:spcAft>
                <a:spcPts val="600"/>
              </a:spcAft>
              <a:buClr>
                <a:srgbClr val="F0641E"/>
              </a:buClr>
            </a:pPr>
            <a:r>
              <a:rPr lang="fr-FR" sz="2000" dirty="0">
                <a:latin typeface="+mj-lt"/>
              </a:rPr>
              <a:t>Ce sont les améliorations et les changements produits par les activités. Ils permettent d'atteindre l'objectif spécifique.</a:t>
            </a:r>
          </a:p>
        </p:txBody>
      </p:sp>
      <p:sp>
        <p:nvSpPr>
          <p:cNvPr id="10" name="ZoneTexte 9"/>
          <p:cNvSpPr txBox="1"/>
          <p:nvPr/>
        </p:nvSpPr>
        <p:spPr>
          <a:xfrm>
            <a:off x="323528" y="5373216"/>
            <a:ext cx="6192688" cy="1015663"/>
          </a:xfrm>
          <a:prstGeom prst="rect">
            <a:avLst/>
          </a:prstGeom>
          <a:noFill/>
        </p:spPr>
        <p:txBody>
          <a:bodyPr wrap="square" rtlCol="0">
            <a:spAutoFit/>
          </a:bodyPr>
          <a:lstStyle/>
          <a:p>
            <a:pPr algn="just">
              <a:buClr>
                <a:srgbClr val="F0641E"/>
              </a:buClr>
            </a:pPr>
            <a:r>
              <a:rPr lang="fr-FR" sz="2000" b="1" dirty="0">
                <a:latin typeface="+mj-lt"/>
              </a:rPr>
              <a:t>D’autres points communs comme le </a:t>
            </a:r>
            <a:r>
              <a:rPr lang="fr-FR" sz="2000" b="1" dirty="0">
                <a:solidFill>
                  <a:srgbClr val="F0641E"/>
                </a:solidFill>
                <a:latin typeface="+mj-lt"/>
              </a:rPr>
              <a:t>groupe ciblé par le projet </a:t>
            </a:r>
            <a:r>
              <a:rPr lang="fr-FR" sz="2000" b="1" dirty="0">
                <a:latin typeface="+mj-lt"/>
              </a:rPr>
              <a:t>ou</a:t>
            </a:r>
            <a:r>
              <a:rPr lang="fr-FR" sz="2000" b="1" dirty="0">
                <a:solidFill>
                  <a:srgbClr val="F0641E"/>
                </a:solidFill>
                <a:latin typeface="+mj-lt"/>
              </a:rPr>
              <a:t> les bénéficiaires</a:t>
            </a:r>
            <a:r>
              <a:rPr lang="fr-FR" sz="2000" b="1" dirty="0">
                <a:latin typeface="+mj-lt"/>
              </a:rPr>
              <a:t>, les </a:t>
            </a:r>
            <a:r>
              <a:rPr lang="fr-FR" sz="2000" b="1" dirty="0">
                <a:solidFill>
                  <a:srgbClr val="F0641E"/>
                </a:solidFill>
                <a:latin typeface="+mj-lt"/>
              </a:rPr>
              <a:t>partenaires</a:t>
            </a:r>
            <a:r>
              <a:rPr lang="fr-FR" sz="2000" b="1" dirty="0">
                <a:latin typeface="+mj-lt"/>
              </a:rPr>
              <a:t>,  la mesure de </a:t>
            </a:r>
            <a:r>
              <a:rPr lang="fr-FR" sz="2000" b="1" dirty="0">
                <a:solidFill>
                  <a:srgbClr val="F0641E"/>
                </a:solidFill>
                <a:latin typeface="+mj-lt"/>
              </a:rPr>
              <a:t>l’impact du projet</a:t>
            </a:r>
            <a:r>
              <a:rPr lang="fr-FR" sz="2000" b="1" dirty="0">
                <a:latin typeface="+mj-lt"/>
              </a:rPr>
              <a:t> et les </a:t>
            </a:r>
            <a:r>
              <a:rPr lang="fr-FR" sz="2000" b="1" dirty="0">
                <a:solidFill>
                  <a:srgbClr val="F0641E"/>
                </a:solidFill>
                <a:latin typeface="+mj-lt"/>
              </a:rPr>
              <a:t>indicateurs de réussite</a:t>
            </a:r>
            <a:r>
              <a:rPr lang="fr-FR" sz="2000" b="1" dirty="0">
                <a:latin typeface="+mj-lt"/>
              </a:rPr>
              <a:t>…</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3" y="4437112"/>
            <a:ext cx="2581588" cy="2581588"/>
          </a:xfrm>
          <a:prstGeom prst="rect">
            <a:avLst/>
          </a:prstGeom>
        </p:spPr>
      </p:pic>
      <p:sp>
        <p:nvSpPr>
          <p:cNvPr id="7" name="ZoneTexte 6"/>
          <p:cNvSpPr txBox="1"/>
          <p:nvPr/>
        </p:nvSpPr>
        <p:spPr>
          <a:xfrm>
            <a:off x="323528" y="3868886"/>
            <a:ext cx="8568952" cy="1061829"/>
          </a:xfrm>
          <a:prstGeom prst="rect">
            <a:avLst/>
          </a:prstGeom>
          <a:noFill/>
        </p:spPr>
        <p:txBody>
          <a:bodyPr wrap="square" rtlCol="0">
            <a:spAutoFit/>
          </a:bodyPr>
          <a:lstStyle/>
          <a:p>
            <a:pPr>
              <a:spcAft>
                <a:spcPts val="600"/>
              </a:spcAft>
              <a:buClr>
                <a:srgbClr val="F0641E"/>
              </a:buClr>
            </a:pPr>
            <a:r>
              <a:rPr lang="fr-FR" b="1" dirty="0">
                <a:solidFill>
                  <a:srgbClr val="F0641E"/>
                </a:solidFill>
                <a:latin typeface="Zona Pro Bold" pitchFamily="50" charset="0"/>
              </a:rPr>
              <a:t>Les ACTIVITES, qu'est-ce que c'est ? </a:t>
            </a:r>
          </a:p>
          <a:p>
            <a:pPr>
              <a:spcAft>
                <a:spcPts val="600"/>
              </a:spcAft>
              <a:buClr>
                <a:srgbClr val="F0641E"/>
              </a:buClr>
            </a:pPr>
            <a:r>
              <a:rPr lang="fr-FR" sz="2000" dirty="0">
                <a:latin typeface="+mj-lt"/>
              </a:rPr>
              <a:t>Il s'agit des actions concrètes qui vont être réalisées dans le cadre de votre projet et qui permettront d'atteindre les résultats attendus. </a:t>
            </a:r>
          </a:p>
        </p:txBody>
      </p:sp>
    </p:spTree>
    <p:extLst>
      <p:ext uri="{BB962C8B-B14F-4D97-AF65-F5344CB8AC3E}">
        <p14:creationId xmlns:p14="http://schemas.microsoft.com/office/powerpoint/2010/main" val="179322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5582698-81B9-47DE-9A02-2C1F1EA42546}"/>
              </a:ext>
            </a:extLst>
          </p:cNvPr>
          <p:cNvPicPr>
            <a:picLocks noChangeAspect="1"/>
          </p:cNvPicPr>
          <p:nvPr/>
        </p:nvPicPr>
        <p:blipFill rotWithShape="1">
          <a:blip r:embed="rId3"/>
          <a:srcRect b="88525"/>
          <a:stretch/>
        </p:blipFill>
        <p:spPr>
          <a:xfrm>
            <a:off x="4580" y="0"/>
            <a:ext cx="9144000" cy="785405"/>
          </a:xfrm>
          <a:prstGeom prst="rect">
            <a:avLst/>
          </a:prstGeom>
        </p:spPr>
      </p:pic>
      <p:sp>
        <p:nvSpPr>
          <p:cNvPr id="8" name="ZoneTexte 1"/>
          <p:cNvSpPr txBox="1">
            <a:spLocks noChangeArrowheads="1"/>
          </p:cNvSpPr>
          <p:nvPr/>
        </p:nvSpPr>
        <p:spPr bwMode="auto">
          <a:xfrm>
            <a:off x="1547664" y="2564904"/>
            <a:ext cx="7786687" cy="3477875"/>
          </a:xfrm>
          <a:prstGeom prst="rect">
            <a:avLst/>
          </a:prstGeom>
          <a:noFill/>
          <a:ln w="9525">
            <a:noFill/>
            <a:miter lim="800000"/>
            <a:headEnd/>
            <a:tailEnd/>
          </a:ln>
        </p:spPr>
        <p:txBody>
          <a:bodyPr>
            <a:spAutoFit/>
          </a:bodyPr>
          <a:lstStyle/>
          <a:p>
            <a:pPr algn="just">
              <a:spcAft>
                <a:spcPts val="600"/>
              </a:spcAft>
              <a:buFont typeface="Wingdings" pitchFamily="2" charset="2"/>
              <a:buChar char="Ø"/>
            </a:pPr>
            <a:r>
              <a:rPr lang="fr-FR" altLang="fr-FR" sz="2000" dirty="0">
                <a:latin typeface="Calibri" pitchFamily="34" charset="0"/>
              </a:rPr>
              <a:t> Vérifier l’exactitude des totaux</a:t>
            </a:r>
          </a:p>
          <a:p>
            <a:pPr algn="just">
              <a:spcAft>
                <a:spcPts val="600"/>
              </a:spcAft>
            </a:pPr>
            <a:endParaRPr lang="fr-FR" altLang="fr-FR" sz="2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Toujours avoir des dépenses égales aux recettes</a:t>
            </a:r>
          </a:p>
          <a:p>
            <a:pPr algn="just">
              <a:spcAft>
                <a:spcPts val="600"/>
              </a:spcAft>
            </a:pPr>
            <a:endParaRPr lang="fr-FR" altLang="fr-FR" sz="2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Ne pas dépasser les pourcentages planchers / plafonds</a:t>
            </a:r>
          </a:p>
          <a:p>
            <a:pPr algn="just">
              <a:spcAft>
                <a:spcPts val="600"/>
              </a:spcAft>
            </a:pPr>
            <a:endParaRPr lang="fr-FR" altLang="fr-FR" sz="2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Utiliser les séparateurs de milliers et éviter les virgules</a:t>
            </a:r>
          </a:p>
          <a:p>
            <a:pPr algn="just">
              <a:spcAft>
                <a:spcPts val="600"/>
              </a:spcAft>
            </a:pPr>
            <a:endParaRPr lang="fr-FR" altLang="fr-FR" sz="2000" dirty="0">
              <a:latin typeface="Calibri" pitchFamily="34" charset="0"/>
            </a:endParaRPr>
          </a:p>
          <a:p>
            <a:pPr algn="just">
              <a:spcAft>
                <a:spcPts val="600"/>
              </a:spcAft>
              <a:buFont typeface="Wingdings" pitchFamily="2" charset="2"/>
              <a:buChar char="Ø"/>
            </a:pPr>
            <a:r>
              <a:rPr lang="fr-FR" altLang="fr-FR" sz="2000" dirty="0">
                <a:latin typeface="Calibri" pitchFamily="34" charset="0"/>
              </a:rPr>
              <a:t> Utiliser uniquement la monnaie de référence du bailleur</a:t>
            </a:r>
          </a:p>
        </p:txBody>
      </p:sp>
      <p:sp>
        <p:nvSpPr>
          <p:cNvPr id="7" name="Text Box 6"/>
          <p:cNvSpPr txBox="1">
            <a:spLocks noChangeArrowheads="1"/>
          </p:cNvSpPr>
          <p:nvPr/>
        </p:nvSpPr>
        <p:spPr bwMode="auto">
          <a:xfrm>
            <a:off x="2267744" y="100314"/>
            <a:ext cx="7500990" cy="584776"/>
          </a:xfrm>
          <a:prstGeom prst="rect">
            <a:avLst/>
          </a:prstGeom>
          <a:noFill/>
          <a:ln w="9525">
            <a:noFill/>
            <a:miter lim="800000"/>
            <a:headEnd/>
            <a:tailEnd/>
          </a:ln>
        </p:spPr>
        <p:txBody>
          <a:bodyPr wrap="square">
            <a:spAutoFit/>
          </a:bodyPr>
          <a:lstStyle/>
          <a:p>
            <a:pPr marL="457200" indent="-457200" algn="ctr" eaLnBrk="1" hangingPunct="1">
              <a:spcBef>
                <a:spcPct val="50000"/>
              </a:spcBef>
            </a:pPr>
            <a:r>
              <a:rPr lang="fr-FR" altLang="fr-FR" sz="3200" b="1" u="sng" dirty="0">
                <a:solidFill>
                  <a:schemeClr val="bg1"/>
                </a:solidFill>
                <a:latin typeface="Calibri"/>
                <a:cs typeface="Calibri"/>
              </a:rPr>
              <a:t>Le budget</a:t>
            </a:r>
            <a:endParaRPr lang="fr-FR" sz="3200" b="1" u="sng" dirty="0">
              <a:solidFill>
                <a:schemeClr val="bg1"/>
              </a:solidFill>
              <a:latin typeface="Calibri"/>
              <a:cs typeface="Calibri"/>
            </a:endParaRPr>
          </a:p>
        </p:txBody>
      </p:sp>
      <p:sp>
        <p:nvSpPr>
          <p:cNvPr id="6" name="ZoneTexte 10">
            <a:extLst>
              <a:ext uri="{FF2B5EF4-FFF2-40B4-BE49-F238E27FC236}">
                <a16:creationId xmlns:a16="http://schemas.microsoft.com/office/drawing/2014/main" id="{3364B412-4E3C-1740-A958-26B6763F2F89}"/>
              </a:ext>
            </a:extLst>
          </p:cNvPr>
          <p:cNvSpPr txBox="1">
            <a:spLocks noChangeArrowheads="1"/>
          </p:cNvSpPr>
          <p:nvPr/>
        </p:nvSpPr>
        <p:spPr bwMode="auto">
          <a:xfrm>
            <a:off x="1428728" y="1716777"/>
            <a:ext cx="3071264" cy="400110"/>
          </a:xfrm>
          <a:prstGeom prst="rect">
            <a:avLst/>
          </a:prstGeom>
          <a:solidFill>
            <a:srgbClr val="00B050">
              <a:alpha val="50195"/>
            </a:srgbClr>
          </a:solidFill>
          <a:ln w="9525">
            <a:noFill/>
            <a:miter lim="800000"/>
            <a:headEnd/>
            <a:tailEnd/>
          </a:ln>
        </p:spPr>
        <p:txBody>
          <a:bodyPr wrap="square">
            <a:spAutoFit/>
          </a:bodyPr>
          <a:lstStyle/>
          <a:p>
            <a:pPr eaLnBrk="1" hangingPunct="1"/>
            <a:r>
              <a:rPr lang="fr-FR" altLang="fr-FR" sz="2000" b="1" dirty="0">
                <a:latin typeface="Calibri" pitchFamily="34" charset="0"/>
                <a:cs typeface="Arial" charset="0"/>
              </a:rPr>
              <a:t>Remarques et conseils</a:t>
            </a:r>
          </a:p>
        </p:txBody>
      </p:sp>
    </p:spTree>
    <p:extLst>
      <p:ext uri="{BB962C8B-B14F-4D97-AF65-F5344CB8AC3E}">
        <p14:creationId xmlns:p14="http://schemas.microsoft.com/office/powerpoint/2010/main" val="399696456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2697</Words>
  <Application>Microsoft Office PowerPoint</Application>
  <PresentationFormat>Affichage à l'écran (4:3)</PresentationFormat>
  <Paragraphs>474</Paragraphs>
  <Slides>26</Slides>
  <Notes>26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ＭＳ Ｐゴシック</vt:lpstr>
      <vt:lpstr>游ゴシック</vt:lpstr>
      <vt:lpstr>Arial</vt:lpstr>
      <vt:lpstr>Calibri</vt:lpstr>
      <vt:lpstr>Century Gothic</vt:lpstr>
      <vt:lpstr>Source Sans Pro</vt:lpstr>
      <vt:lpstr>Wingdings</vt:lpstr>
      <vt:lpstr>Zona Pro Bold</vt:lpstr>
      <vt:lpstr>Zona Pro Thin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 Solliciter un bailleur</vt:lpstr>
      <vt:lpstr> A) Solliciter un bailleur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B. Rédaction d’un dossier</vt:lpstr>
      <vt:lpstr> B. Rédaction d’un dossier</vt:lpstr>
      <vt:lpstr> B. Rédaction d’un dossier</vt:lpstr>
      <vt:lpstr> B. Rédaction d’un dossier</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LAJOIE Virginie</dc:creator>
  <cp:lastModifiedBy>ROBERT Isabelle</cp:lastModifiedBy>
  <cp:revision>17</cp:revision>
  <cp:lastPrinted>2022-07-07T07:28:13Z</cp:lastPrinted>
  <dcterms:created xsi:type="dcterms:W3CDTF">2019-03-27T07:14:40Z</dcterms:created>
  <dcterms:modified xsi:type="dcterms:W3CDTF">2022-07-07T07:41:47Z</dcterms:modified>
</cp:coreProperties>
</file>